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675" r:id="rId2"/>
    <p:sldId id="693" r:id="rId3"/>
    <p:sldId id="627" r:id="rId4"/>
    <p:sldId id="595" r:id="rId5"/>
    <p:sldId id="626" r:id="rId6"/>
    <p:sldId id="660" r:id="rId7"/>
    <p:sldId id="695" r:id="rId8"/>
    <p:sldId id="465" r:id="rId9"/>
    <p:sldId id="297" r:id="rId10"/>
    <p:sldId id="341" r:id="rId11"/>
    <p:sldId id="681" r:id="rId12"/>
    <p:sldId id="696" r:id="rId13"/>
    <p:sldId id="697" r:id="rId14"/>
    <p:sldId id="286" r:id="rId15"/>
    <p:sldId id="262" r:id="rId16"/>
    <p:sldId id="703" r:id="rId17"/>
    <p:sldId id="261" r:id="rId18"/>
    <p:sldId id="264" r:id="rId19"/>
    <p:sldId id="268" r:id="rId20"/>
    <p:sldId id="263" r:id="rId21"/>
    <p:sldId id="273" r:id="rId22"/>
    <p:sldId id="698" r:id="rId23"/>
    <p:sldId id="711" r:id="rId24"/>
    <p:sldId id="271" r:id="rId25"/>
    <p:sldId id="707" r:id="rId26"/>
    <p:sldId id="259" r:id="rId27"/>
    <p:sldId id="290" r:id="rId28"/>
    <p:sldId id="706" r:id="rId29"/>
    <p:sldId id="704" r:id="rId30"/>
    <p:sldId id="714" r:id="rId31"/>
    <p:sldId id="709" r:id="rId32"/>
    <p:sldId id="710" r:id="rId33"/>
    <p:sldId id="712" r:id="rId34"/>
    <p:sldId id="284" r:id="rId35"/>
    <p:sldId id="2841" r:id="rId36"/>
    <p:sldId id="2842" r:id="rId37"/>
    <p:sldId id="287" r:id="rId38"/>
    <p:sldId id="289" r:id="rId39"/>
    <p:sldId id="701" r:id="rId40"/>
    <p:sldId id="276" r:id="rId41"/>
    <p:sldId id="277" r:id="rId42"/>
    <p:sldId id="278" r:id="rId43"/>
    <p:sldId id="288" r:id="rId44"/>
    <p:sldId id="702" r:id="rId45"/>
    <p:sldId id="291" r:id="rId46"/>
    <p:sldId id="292" r:id="rId47"/>
    <p:sldId id="293" r:id="rId48"/>
    <p:sldId id="294" r:id="rId49"/>
    <p:sldId id="295" r:id="rId50"/>
    <p:sldId id="256" r:id="rId51"/>
    <p:sldId id="296" r:id="rId52"/>
    <p:sldId id="279" r:id="rId53"/>
    <p:sldId id="284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75" d="100"/>
          <a:sy n="75" d="100"/>
        </p:scale>
        <p:origin x="588" y="2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FD0EA6-22F4-42AF-B6F7-9EE124BBBD50}" type="datetimeFigureOut">
              <a:rPr lang="en-US" smtClean="0"/>
              <a:t>1/8/2026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CCF8FD-4967-46CC-8B76-676FB664FDA4}" type="slidenum">
              <a:rPr lang="en-US" smtClean="0"/>
              <a:t>‹#›</a:t>
            </a:fld>
            <a:endParaRPr lang="en-US"/>
          </a:p>
        </p:txBody>
      </p:sp>
    </p:spTree>
    <p:extLst>
      <p:ext uri="{BB962C8B-B14F-4D97-AF65-F5344CB8AC3E}">
        <p14:creationId xmlns:p14="http://schemas.microsoft.com/office/powerpoint/2010/main" val="3981127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312A9-B841-4D19-87F4-39C0E7BC78CF}" type="slidenum">
              <a:rPr lang="en-US" smtClean="0"/>
              <a:t>2</a:t>
            </a:fld>
            <a:endParaRPr lang="en-US"/>
          </a:p>
        </p:txBody>
      </p:sp>
    </p:spTree>
    <p:extLst>
      <p:ext uri="{BB962C8B-B14F-4D97-AF65-F5344CB8AC3E}">
        <p14:creationId xmlns:p14="http://schemas.microsoft.com/office/powerpoint/2010/main" val="3661339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312A9-B841-4D19-87F4-39C0E7BC78CF}" type="slidenum">
              <a:rPr lang="en-US" smtClean="0"/>
              <a:t>5</a:t>
            </a:fld>
            <a:endParaRPr lang="en-US"/>
          </a:p>
        </p:txBody>
      </p:sp>
    </p:spTree>
    <p:extLst>
      <p:ext uri="{BB962C8B-B14F-4D97-AF65-F5344CB8AC3E}">
        <p14:creationId xmlns:p14="http://schemas.microsoft.com/office/powerpoint/2010/main" val="2385129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4312A9-B841-4D19-87F4-39C0E7BC78CF}" type="slidenum">
              <a:rPr lang="en-US" smtClean="0"/>
              <a:t>6</a:t>
            </a:fld>
            <a:endParaRPr lang="en-US"/>
          </a:p>
        </p:txBody>
      </p:sp>
    </p:spTree>
    <p:extLst>
      <p:ext uri="{BB962C8B-B14F-4D97-AF65-F5344CB8AC3E}">
        <p14:creationId xmlns:p14="http://schemas.microsoft.com/office/powerpoint/2010/main" val="3315017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how it works with Cas9 genome editing as well. First, the protein scans across the genome to find its PAM sequence. Then whenever it encounters one, it pauses to unwind the first five proximal </a:t>
            </a:r>
            <a:r>
              <a:rPr lang="en-US" dirty="0" err="1"/>
              <a:t>nts</a:t>
            </a:r>
            <a:r>
              <a:rPr lang="en-US" dirty="0"/>
              <a:t> to see whether it matches with the sgRNA. If so, it keeps going for another 5, and if that looks good it unzips the remaining most distal 10. For this reason, sgRNA mismatches are most tolerated in the distal 10nt, while the seed region, which are the 10 most proximal nucleotides, can typically only tolerate one or at most two mismatches. </a:t>
            </a:r>
          </a:p>
          <a:p>
            <a:endParaRPr lang="en-US" dirty="0"/>
          </a:p>
          <a:p>
            <a:r>
              <a:rPr lang="en-US" dirty="0"/>
              <a:t>When it finds its (near) perfect match, the two nuclease domains of Cas9 each cut one strand of the DNA, between 3 and 4bp upstream of the PAM, and then the complex falls off.</a:t>
            </a:r>
          </a:p>
          <a:p>
            <a:endParaRPr lang="en-US" dirty="0"/>
          </a:p>
          <a:p>
            <a:r>
              <a:rPr lang="en-US" dirty="0"/>
              <a:t>Now you might still be wondering, why all this excitement and effort, in ZFNs, TALENs, and CRISPR, for cutting up DNA?</a:t>
            </a:r>
          </a:p>
        </p:txBody>
      </p:sp>
      <p:sp>
        <p:nvSpPr>
          <p:cNvPr id="4" name="Slide Number Placeholder 3"/>
          <p:cNvSpPr>
            <a:spLocks noGrp="1"/>
          </p:cNvSpPr>
          <p:nvPr>
            <p:ph type="sldNum" sz="quarter" idx="5"/>
          </p:nvPr>
        </p:nvSpPr>
        <p:spPr/>
        <p:txBody>
          <a:bodyPr/>
          <a:lstStyle/>
          <a:p>
            <a:fld id="{EB374F9C-B82B-CF42-B222-D828A4322AA7}" type="slidenum">
              <a:rPr lang="en-US" smtClean="0"/>
              <a:t>10</a:t>
            </a:fld>
            <a:endParaRPr lang="en-US"/>
          </a:p>
        </p:txBody>
      </p:sp>
    </p:spTree>
    <p:extLst>
      <p:ext uri="{BB962C8B-B14F-4D97-AF65-F5344CB8AC3E}">
        <p14:creationId xmlns:p14="http://schemas.microsoft.com/office/powerpoint/2010/main" val="107122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F7523-0F43-4DD1-3761-68F0E1D1E7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4F3A9-AA3B-264B-3665-05D1091353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7B45F-87F6-197A-C21C-BED735B977E3}"/>
              </a:ext>
            </a:extLst>
          </p:cNvPr>
          <p:cNvSpPr>
            <a:spLocks noGrp="1"/>
          </p:cNvSpPr>
          <p:nvPr>
            <p:ph type="body" idx="1"/>
          </p:nvPr>
        </p:nvSpPr>
        <p:spPr/>
        <p:txBody>
          <a:bodyPr/>
          <a:lstStyle/>
          <a:p>
            <a:r>
              <a:rPr lang="en-US" dirty="0"/>
              <a:t>Well, historically, genetic knockouts have been our most powerful method of understanding their function. When we create a DSB in a cell using something like Cas9, it results in erroneous DNA repair that messes up that area of the DNA which can alter some amino acids, or if it causes a frameshift it can completely destroy the protein from their on out. Everything from individual gene or motif knockouts, to genome-wide knockout screens have given us immeasurable new insight into cell-type specific gene function, and the very first CRISPR drug to come to market is in fact a genomic knockout of a gene regulatory motif.</a:t>
            </a:r>
          </a:p>
          <a:p>
            <a:endParaRPr lang="en-US" dirty="0"/>
          </a:p>
          <a:p>
            <a:r>
              <a:rPr lang="en-US" dirty="0"/>
              <a:t>- The other major excitement surrounding site-directed DSB formation was the promise of using this for targeted gene insertion. Through homology directed repair, a DNA repair mechanism that is infrequently utilized by rapidly dividing cells, a DNA template assists in resolving a DSB and thus by providing a DNA donor, you could achieve knock-in of even gene-sized cargos into the genome. This works, a bit in some cells, but despite major efforts has sadly never quite come to fruition as an effective method of gene editing.</a:t>
            </a:r>
          </a:p>
        </p:txBody>
      </p:sp>
      <p:sp>
        <p:nvSpPr>
          <p:cNvPr id="4" name="Slide Number Placeholder 3">
            <a:extLst>
              <a:ext uri="{FF2B5EF4-FFF2-40B4-BE49-F238E27FC236}">
                <a16:creationId xmlns:a16="http://schemas.microsoft.com/office/drawing/2014/main" id="{2F81A27A-5611-60F0-F76F-536B84591A92}"/>
              </a:ext>
            </a:extLst>
          </p:cNvPr>
          <p:cNvSpPr>
            <a:spLocks noGrp="1"/>
          </p:cNvSpPr>
          <p:nvPr>
            <p:ph type="sldNum" sz="quarter" idx="5"/>
          </p:nvPr>
        </p:nvSpPr>
        <p:spPr/>
        <p:txBody>
          <a:bodyPr/>
          <a:lstStyle/>
          <a:p>
            <a:fld id="{EB374F9C-B82B-CF42-B222-D828A4322AA7}" type="slidenum">
              <a:rPr lang="en-US" smtClean="0"/>
              <a:t>11</a:t>
            </a:fld>
            <a:endParaRPr lang="en-US"/>
          </a:p>
        </p:txBody>
      </p:sp>
    </p:spTree>
    <p:extLst>
      <p:ext uri="{BB962C8B-B14F-4D97-AF65-F5344CB8AC3E}">
        <p14:creationId xmlns:p14="http://schemas.microsoft.com/office/powerpoint/2010/main" val="3546551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F9B69-D947-FF68-FB64-84EAB44353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58C6BD-1EA8-07F3-EE50-00A8F4C483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930056-F8EA-60E1-7AC8-54517271FEE0}"/>
              </a:ext>
            </a:extLst>
          </p:cNvPr>
          <p:cNvSpPr>
            <a:spLocks noGrp="1"/>
          </p:cNvSpPr>
          <p:nvPr>
            <p:ph type="dt" sz="half" idx="10"/>
          </p:nvPr>
        </p:nvSpPr>
        <p:spPr/>
        <p:txBody>
          <a:bodyPr/>
          <a:lstStyle/>
          <a:p>
            <a:fld id="{DABF4647-9A6F-4E3A-88AD-8C7AC2A88417}" type="datetimeFigureOut">
              <a:rPr lang="en-US" smtClean="0"/>
              <a:t>1/8/2026</a:t>
            </a:fld>
            <a:endParaRPr lang="en-US"/>
          </a:p>
        </p:txBody>
      </p:sp>
      <p:sp>
        <p:nvSpPr>
          <p:cNvPr id="5" name="Footer Placeholder 4">
            <a:extLst>
              <a:ext uri="{FF2B5EF4-FFF2-40B4-BE49-F238E27FC236}">
                <a16:creationId xmlns:a16="http://schemas.microsoft.com/office/drawing/2014/main" id="{02BA4058-1A0C-CD71-2B26-9FDF12E22A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D370CC-5D82-BEBF-D86B-5F478692E567}"/>
              </a:ext>
            </a:extLst>
          </p:cNvPr>
          <p:cNvSpPr>
            <a:spLocks noGrp="1"/>
          </p:cNvSpPr>
          <p:nvPr>
            <p:ph type="sldNum" sz="quarter" idx="12"/>
          </p:nvPr>
        </p:nvSpPr>
        <p:spPr/>
        <p:txBody>
          <a:bodyPr/>
          <a:lstStyle/>
          <a:p>
            <a:fld id="{9BBA82DE-8117-4546-A994-26FDE83A3957}" type="slidenum">
              <a:rPr lang="en-US" smtClean="0"/>
              <a:t>‹#›</a:t>
            </a:fld>
            <a:endParaRPr lang="en-US"/>
          </a:p>
        </p:txBody>
      </p:sp>
    </p:spTree>
    <p:extLst>
      <p:ext uri="{BB962C8B-B14F-4D97-AF65-F5344CB8AC3E}">
        <p14:creationId xmlns:p14="http://schemas.microsoft.com/office/powerpoint/2010/main" val="1883312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497D-46CC-7BF6-874B-12931BDB52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FA5558-5AF4-81A8-3B16-3C22D5492F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ECE87E-CAE8-3A75-8C4D-7884EAB8A459}"/>
              </a:ext>
            </a:extLst>
          </p:cNvPr>
          <p:cNvSpPr>
            <a:spLocks noGrp="1"/>
          </p:cNvSpPr>
          <p:nvPr>
            <p:ph type="dt" sz="half" idx="10"/>
          </p:nvPr>
        </p:nvSpPr>
        <p:spPr/>
        <p:txBody>
          <a:bodyPr/>
          <a:lstStyle/>
          <a:p>
            <a:fld id="{DABF4647-9A6F-4E3A-88AD-8C7AC2A88417}" type="datetimeFigureOut">
              <a:rPr lang="en-US" smtClean="0"/>
              <a:t>1/8/2026</a:t>
            </a:fld>
            <a:endParaRPr lang="en-US"/>
          </a:p>
        </p:txBody>
      </p:sp>
      <p:sp>
        <p:nvSpPr>
          <p:cNvPr id="5" name="Footer Placeholder 4">
            <a:extLst>
              <a:ext uri="{FF2B5EF4-FFF2-40B4-BE49-F238E27FC236}">
                <a16:creationId xmlns:a16="http://schemas.microsoft.com/office/drawing/2014/main" id="{2A8CC7FB-B1D2-F4D5-5E60-B12398F8BB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61880E-2567-A8AB-18B8-584F38007411}"/>
              </a:ext>
            </a:extLst>
          </p:cNvPr>
          <p:cNvSpPr>
            <a:spLocks noGrp="1"/>
          </p:cNvSpPr>
          <p:nvPr>
            <p:ph type="sldNum" sz="quarter" idx="12"/>
          </p:nvPr>
        </p:nvSpPr>
        <p:spPr/>
        <p:txBody>
          <a:bodyPr/>
          <a:lstStyle/>
          <a:p>
            <a:fld id="{9BBA82DE-8117-4546-A994-26FDE83A3957}" type="slidenum">
              <a:rPr lang="en-US" smtClean="0"/>
              <a:t>‹#›</a:t>
            </a:fld>
            <a:endParaRPr lang="en-US"/>
          </a:p>
        </p:txBody>
      </p:sp>
    </p:spTree>
    <p:extLst>
      <p:ext uri="{BB962C8B-B14F-4D97-AF65-F5344CB8AC3E}">
        <p14:creationId xmlns:p14="http://schemas.microsoft.com/office/powerpoint/2010/main" val="2810534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6AD45D-CACE-CADD-0DB7-61C4EF19E9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972954-9B0C-9AC2-0E25-B77FF9A711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12830-DB76-DEC3-90FD-CB5DEB5B67E0}"/>
              </a:ext>
            </a:extLst>
          </p:cNvPr>
          <p:cNvSpPr>
            <a:spLocks noGrp="1"/>
          </p:cNvSpPr>
          <p:nvPr>
            <p:ph type="dt" sz="half" idx="10"/>
          </p:nvPr>
        </p:nvSpPr>
        <p:spPr/>
        <p:txBody>
          <a:bodyPr/>
          <a:lstStyle/>
          <a:p>
            <a:fld id="{DABF4647-9A6F-4E3A-88AD-8C7AC2A88417}" type="datetimeFigureOut">
              <a:rPr lang="en-US" smtClean="0"/>
              <a:t>1/8/2026</a:t>
            </a:fld>
            <a:endParaRPr lang="en-US"/>
          </a:p>
        </p:txBody>
      </p:sp>
      <p:sp>
        <p:nvSpPr>
          <p:cNvPr id="5" name="Footer Placeholder 4">
            <a:extLst>
              <a:ext uri="{FF2B5EF4-FFF2-40B4-BE49-F238E27FC236}">
                <a16:creationId xmlns:a16="http://schemas.microsoft.com/office/drawing/2014/main" id="{1C5B8E3D-154D-31F0-1698-6C8A3ACBD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42860B-6441-8BD7-7174-05437B9538F9}"/>
              </a:ext>
            </a:extLst>
          </p:cNvPr>
          <p:cNvSpPr>
            <a:spLocks noGrp="1"/>
          </p:cNvSpPr>
          <p:nvPr>
            <p:ph type="sldNum" sz="quarter" idx="12"/>
          </p:nvPr>
        </p:nvSpPr>
        <p:spPr/>
        <p:txBody>
          <a:bodyPr/>
          <a:lstStyle/>
          <a:p>
            <a:fld id="{9BBA82DE-8117-4546-A994-26FDE83A3957}" type="slidenum">
              <a:rPr lang="en-US" smtClean="0"/>
              <a:t>‹#›</a:t>
            </a:fld>
            <a:endParaRPr lang="en-US"/>
          </a:p>
        </p:txBody>
      </p:sp>
    </p:spTree>
    <p:extLst>
      <p:ext uri="{BB962C8B-B14F-4D97-AF65-F5344CB8AC3E}">
        <p14:creationId xmlns:p14="http://schemas.microsoft.com/office/powerpoint/2010/main" val="2279209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524E4-45A9-D140-9140-BE412EC7C9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EEBE83-EFCD-0EC9-88C6-26B6B261EA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9EA330-C837-1380-16A7-247D2034DBFA}"/>
              </a:ext>
            </a:extLst>
          </p:cNvPr>
          <p:cNvSpPr>
            <a:spLocks noGrp="1"/>
          </p:cNvSpPr>
          <p:nvPr>
            <p:ph type="dt" sz="half" idx="10"/>
          </p:nvPr>
        </p:nvSpPr>
        <p:spPr/>
        <p:txBody>
          <a:bodyPr/>
          <a:lstStyle/>
          <a:p>
            <a:fld id="{DABF4647-9A6F-4E3A-88AD-8C7AC2A88417}" type="datetimeFigureOut">
              <a:rPr lang="en-US" smtClean="0"/>
              <a:t>1/8/2026</a:t>
            </a:fld>
            <a:endParaRPr lang="en-US"/>
          </a:p>
        </p:txBody>
      </p:sp>
      <p:sp>
        <p:nvSpPr>
          <p:cNvPr id="5" name="Footer Placeholder 4">
            <a:extLst>
              <a:ext uri="{FF2B5EF4-FFF2-40B4-BE49-F238E27FC236}">
                <a16:creationId xmlns:a16="http://schemas.microsoft.com/office/drawing/2014/main" id="{DB5BC19C-205A-3BB5-BCAE-F098AA8B7F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D31C1F-C77E-7D8D-81AC-373BE5BF3810}"/>
              </a:ext>
            </a:extLst>
          </p:cNvPr>
          <p:cNvSpPr>
            <a:spLocks noGrp="1"/>
          </p:cNvSpPr>
          <p:nvPr>
            <p:ph type="sldNum" sz="quarter" idx="12"/>
          </p:nvPr>
        </p:nvSpPr>
        <p:spPr/>
        <p:txBody>
          <a:bodyPr/>
          <a:lstStyle/>
          <a:p>
            <a:fld id="{9BBA82DE-8117-4546-A994-26FDE83A3957}" type="slidenum">
              <a:rPr lang="en-US" smtClean="0"/>
              <a:t>‹#›</a:t>
            </a:fld>
            <a:endParaRPr lang="en-US"/>
          </a:p>
        </p:txBody>
      </p:sp>
    </p:spTree>
    <p:extLst>
      <p:ext uri="{BB962C8B-B14F-4D97-AF65-F5344CB8AC3E}">
        <p14:creationId xmlns:p14="http://schemas.microsoft.com/office/powerpoint/2010/main" val="250730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87BF0-5A3F-36A3-66F6-487CC8D545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853B7-63CC-4B66-E8CA-8D0673EC53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C80D65-4B78-B1E8-6255-C36EC8C2B8F7}"/>
              </a:ext>
            </a:extLst>
          </p:cNvPr>
          <p:cNvSpPr>
            <a:spLocks noGrp="1"/>
          </p:cNvSpPr>
          <p:nvPr>
            <p:ph type="dt" sz="half" idx="10"/>
          </p:nvPr>
        </p:nvSpPr>
        <p:spPr/>
        <p:txBody>
          <a:bodyPr/>
          <a:lstStyle/>
          <a:p>
            <a:fld id="{DABF4647-9A6F-4E3A-88AD-8C7AC2A88417}" type="datetimeFigureOut">
              <a:rPr lang="en-US" smtClean="0"/>
              <a:t>1/8/2026</a:t>
            </a:fld>
            <a:endParaRPr lang="en-US"/>
          </a:p>
        </p:txBody>
      </p:sp>
      <p:sp>
        <p:nvSpPr>
          <p:cNvPr id="5" name="Footer Placeholder 4">
            <a:extLst>
              <a:ext uri="{FF2B5EF4-FFF2-40B4-BE49-F238E27FC236}">
                <a16:creationId xmlns:a16="http://schemas.microsoft.com/office/drawing/2014/main" id="{AF273A3E-4937-5734-E5EA-DF3867291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8C4174-A138-2129-5178-B52C96901DDA}"/>
              </a:ext>
            </a:extLst>
          </p:cNvPr>
          <p:cNvSpPr>
            <a:spLocks noGrp="1"/>
          </p:cNvSpPr>
          <p:nvPr>
            <p:ph type="sldNum" sz="quarter" idx="12"/>
          </p:nvPr>
        </p:nvSpPr>
        <p:spPr/>
        <p:txBody>
          <a:bodyPr/>
          <a:lstStyle/>
          <a:p>
            <a:fld id="{9BBA82DE-8117-4546-A994-26FDE83A3957}" type="slidenum">
              <a:rPr lang="en-US" smtClean="0"/>
              <a:t>‹#›</a:t>
            </a:fld>
            <a:endParaRPr lang="en-US"/>
          </a:p>
        </p:txBody>
      </p:sp>
    </p:spTree>
    <p:extLst>
      <p:ext uri="{BB962C8B-B14F-4D97-AF65-F5344CB8AC3E}">
        <p14:creationId xmlns:p14="http://schemas.microsoft.com/office/powerpoint/2010/main" val="2980638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91E31-3EFA-D322-44C0-C25C59BAF4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949E36-A8E3-E8B5-194E-90DE118ABF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52C0E4-0B82-9E47-00F9-9E637E03A7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8C1599-9531-8B30-4E95-6460822699F4}"/>
              </a:ext>
            </a:extLst>
          </p:cNvPr>
          <p:cNvSpPr>
            <a:spLocks noGrp="1"/>
          </p:cNvSpPr>
          <p:nvPr>
            <p:ph type="dt" sz="half" idx="10"/>
          </p:nvPr>
        </p:nvSpPr>
        <p:spPr/>
        <p:txBody>
          <a:bodyPr/>
          <a:lstStyle/>
          <a:p>
            <a:fld id="{DABF4647-9A6F-4E3A-88AD-8C7AC2A88417}" type="datetimeFigureOut">
              <a:rPr lang="en-US" smtClean="0"/>
              <a:t>1/8/2026</a:t>
            </a:fld>
            <a:endParaRPr lang="en-US"/>
          </a:p>
        </p:txBody>
      </p:sp>
      <p:sp>
        <p:nvSpPr>
          <p:cNvPr id="6" name="Footer Placeholder 5">
            <a:extLst>
              <a:ext uri="{FF2B5EF4-FFF2-40B4-BE49-F238E27FC236}">
                <a16:creationId xmlns:a16="http://schemas.microsoft.com/office/drawing/2014/main" id="{44E7FB59-90D6-8EED-DE29-9DE2E2EE0B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C7A128-B67D-58CB-3854-47D6A1DF8B4D}"/>
              </a:ext>
            </a:extLst>
          </p:cNvPr>
          <p:cNvSpPr>
            <a:spLocks noGrp="1"/>
          </p:cNvSpPr>
          <p:nvPr>
            <p:ph type="sldNum" sz="quarter" idx="12"/>
          </p:nvPr>
        </p:nvSpPr>
        <p:spPr/>
        <p:txBody>
          <a:bodyPr/>
          <a:lstStyle/>
          <a:p>
            <a:fld id="{9BBA82DE-8117-4546-A994-26FDE83A3957}" type="slidenum">
              <a:rPr lang="en-US" smtClean="0"/>
              <a:t>‹#›</a:t>
            </a:fld>
            <a:endParaRPr lang="en-US"/>
          </a:p>
        </p:txBody>
      </p:sp>
    </p:spTree>
    <p:extLst>
      <p:ext uri="{BB962C8B-B14F-4D97-AF65-F5344CB8AC3E}">
        <p14:creationId xmlns:p14="http://schemas.microsoft.com/office/powerpoint/2010/main" val="2225729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C806-B2A5-4431-5B32-3ECA672804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CD86B4-7F13-2D81-48CA-C09B888DD3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7BBC92-6647-61A5-85AC-884E9BDFC3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63F6DE-BC19-2641-4A5B-4439F4CA42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8C45A5-7F40-C42D-DE44-3B29F4DD13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8CBC40-7018-88B0-F244-144AAA52C3FC}"/>
              </a:ext>
            </a:extLst>
          </p:cNvPr>
          <p:cNvSpPr>
            <a:spLocks noGrp="1"/>
          </p:cNvSpPr>
          <p:nvPr>
            <p:ph type="dt" sz="half" idx="10"/>
          </p:nvPr>
        </p:nvSpPr>
        <p:spPr/>
        <p:txBody>
          <a:bodyPr/>
          <a:lstStyle/>
          <a:p>
            <a:fld id="{DABF4647-9A6F-4E3A-88AD-8C7AC2A88417}" type="datetimeFigureOut">
              <a:rPr lang="en-US" smtClean="0"/>
              <a:t>1/8/2026</a:t>
            </a:fld>
            <a:endParaRPr lang="en-US"/>
          </a:p>
        </p:txBody>
      </p:sp>
      <p:sp>
        <p:nvSpPr>
          <p:cNvPr id="8" name="Footer Placeholder 7">
            <a:extLst>
              <a:ext uri="{FF2B5EF4-FFF2-40B4-BE49-F238E27FC236}">
                <a16:creationId xmlns:a16="http://schemas.microsoft.com/office/drawing/2014/main" id="{6F252C3B-310E-CB5C-73FF-B46EDE877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888020-B1D6-CE76-0FF9-69135F5F73DE}"/>
              </a:ext>
            </a:extLst>
          </p:cNvPr>
          <p:cNvSpPr>
            <a:spLocks noGrp="1"/>
          </p:cNvSpPr>
          <p:nvPr>
            <p:ph type="sldNum" sz="quarter" idx="12"/>
          </p:nvPr>
        </p:nvSpPr>
        <p:spPr/>
        <p:txBody>
          <a:bodyPr/>
          <a:lstStyle/>
          <a:p>
            <a:fld id="{9BBA82DE-8117-4546-A994-26FDE83A3957}" type="slidenum">
              <a:rPr lang="en-US" smtClean="0"/>
              <a:t>‹#›</a:t>
            </a:fld>
            <a:endParaRPr lang="en-US"/>
          </a:p>
        </p:txBody>
      </p:sp>
    </p:spTree>
    <p:extLst>
      <p:ext uri="{BB962C8B-B14F-4D97-AF65-F5344CB8AC3E}">
        <p14:creationId xmlns:p14="http://schemas.microsoft.com/office/powerpoint/2010/main" val="282062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41E8C-5B85-37F1-DFA0-13D2851037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BE0D27-5832-1705-2194-AEFB1E659598}"/>
              </a:ext>
            </a:extLst>
          </p:cNvPr>
          <p:cNvSpPr>
            <a:spLocks noGrp="1"/>
          </p:cNvSpPr>
          <p:nvPr>
            <p:ph type="dt" sz="half" idx="10"/>
          </p:nvPr>
        </p:nvSpPr>
        <p:spPr/>
        <p:txBody>
          <a:bodyPr/>
          <a:lstStyle/>
          <a:p>
            <a:fld id="{DABF4647-9A6F-4E3A-88AD-8C7AC2A88417}" type="datetimeFigureOut">
              <a:rPr lang="en-US" smtClean="0"/>
              <a:t>1/8/2026</a:t>
            </a:fld>
            <a:endParaRPr lang="en-US"/>
          </a:p>
        </p:txBody>
      </p:sp>
      <p:sp>
        <p:nvSpPr>
          <p:cNvPr id="4" name="Footer Placeholder 3">
            <a:extLst>
              <a:ext uri="{FF2B5EF4-FFF2-40B4-BE49-F238E27FC236}">
                <a16:creationId xmlns:a16="http://schemas.microsoft.com/office/drawing/2014/main" id="{3D9E1B47-81F7-9250-F025-86B8F25B08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189ED2-CB04-5768-5542-F232F5B5FC29}"/>
              </a:ext>
            </a:extLst>
          </p:cNvPr>
          <p:cNvSpPr>
            <a:spLocks noGrp="1"/>
          </p:cNvSpPr>
          <p:nvPr>
            <p:ph type="sldNum" sz="quarter" idx="12"/>
          </p:nvPr>
        </p:nvSpPr>
        <p:spPr/>
        <p:txBody>
          <a:bodyPr/>
          <a:lstStyle/>
          <a:p>
            <a:fld id="{9BBA82DE-8117-4546-A994-26FDE83A3957}" type="slidenum">
              <a:rPr lang="en-US" smtClean="0"/>
              <a:t>‹#›</a:t>
            </a:fld>
            <a:endParaRPr lang="en-US"/>
          </a:p>
        </p:txBody>
      </p:sp>
    </p:spTree>
    <p:extLst>
      <p:ext uri="{BB962C8B-B14F-4D97-AF65-F5344CB8AC3E}">
        <p14:creationId xmlns:p14="http://schemas.microsoft.com/office/powerpoint/2010/main" val="549489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310209-BCD8-CFC6-7BC6-AAF3A43BEDE8}"/>
              </a:ext>
            </a:extLst>
          </p:cNvPr>
          <p:cNvSpPr>
            <a:spLocks noGrp="1"/>
          </p:cNvSpPr>
          <p:nvPr>
            <p:ph type="dt" sz="half" idx="10"/>
          </p:nvPr>
        </p:nvSpPr>
        <p:spPr/>
        <p:txBody>
          <a:bodyPr/>
          <a:lstStyle/>
          <a:p>
            <a:fld id="{DABF4647-9A6F-4E3A-88AD-8C7AC2A88417}" type="datetimeFigureOut">
              <a:rPr lang="en-US" smtClean="0"/>
              <a:t>1/8/2026</a:t>
            </a:fld>
            <a:endParaRPr lang="en-US"/>
          </a:p>
        </p:txBody>
      </p:sp>
      <p:sp>
        <p:nvSpPr>
          <p:cNvPr id="3" name="Footer Placeholder 2">
            <a:extLst>
              <a:ext uri="{FF2B5EF4-FFF2-40B4-BE49-F238E27FC236}">
                <a16:creationId xmlns:a16="http://schemas.microsoft.com/office/drawing/2014/main" id="{3BF22798-CADA-E0B2-4291-D3785B4CCA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9E629A-C7C7-A1B6-06C5-CFA5919E2A8C}"/>
              </a:ext>
            </a:extLst>
          </p:cNvPr>
          <p:cNvSpPr>
            <a:spLocks noGrp="1"/>
          </p:cNvSpPr>
          <p:nvPr>
            <p:ph type="sldNum" sz="quarter" idx="12"/>
          </p:nvPr>
        </p:nvSpPr>
        <p:spPr/>
        <p:txBody>
          <a:bodyPr/>
          <a:lstStyle/>
          <a:p>
            <a:fld id="{9BBA82DE-8117-4546-A994-26FDE83A3957}" type="slidenum">
              <a:rPr lang="en-US" smtClean="0"/>
              <a:t>‹#›</a:t>
            </a:fld>
            <a:endParaRPr lang="en-US"/>
          </a:p>
        </p:txBody>
      </p:sp>
    </p:spTree>
    <p:extLst>
      <p:ext uri="{BB962C8B-B14F-4D97-AF65-F5344CB8AC3E}">
        <p14:creationId xmlns:p14="http://schemas.microsoft.com/office/powerpoint/2010/main" val="390565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009C-AD5E-AC13-4A32-CE8141051E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578726-207D-EC01-02F0-2E04835464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EA6EF4-21E2-D9A5-2E1F-1DE0B6ED0A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C3A3F8-CFB7-B60C-1A11-130175D44FF6}"/>
              </a:ext>
            </a:extLst>
          </p:cNvPr>
          <p:cNvSpPr>
            <a:spLocks noGrp="1"/>
          </p:cNvSpPr>
          <p:nvPr>
            <p:ph type="dt" sz="half" idx="10"/>
          </p:nvPr>
        </p:nvSpPr>
        <p:spPr/>
        <p:txBody>
          <a:bodyPr/>
          <a:lstStyle/>
          <a:p>
            <a:fld id="{DABF4647-9A6F-4E3A-88AD-8C7AC2A88417}" type="datetimeFigureOut">
              <a:rPr lang="en-US" smtClean="0"/>
              <a:t>1/8/2026</a:t>
            </a:fld>
            <a:endParaRPr lang="en-US"/>
          </a:p>
        </p:txBody>
      </p:sp>
      <p:sp>
        <p:nvSpPr>
          <p:cNvPr id="6" name="Footer Placeholder 5">
            <a:extLst>
              <a:ext uri="{FF2B5EF4-FFF2-40B4-BE49-F238E27FC236}">
                <a16:creationId xmlns:a16="http://schemas.microsoft.com/office/drawing/2014/main" id="{6A85B975-D0AC-7E6C-0886-B378BF30BC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4360D4-F5FD-BEFA-7B92-D1EB54955982}"/>
              </a:ext>
            </a:extLst>
          </p:cNvPr>
          <p:cNvSpPr>
            <a:spLocks noGrp="1"/>
          </p:cNvSpPr>
          <p:nvPr>
            <p:ph type="sldNum" sz="quarter" idx="12"/>
          </p:nvPr>
        </p:nvSpPr>
        <p:spPr/>
        <p:txBody>
          <a:bodyPr/>
          <a:lstStyle/>
          <a:p>
            <a:fld id="{9BBA82DE-8117-4546-A994-26FDE83A3957}" type="slidenum">
              <a:rPr lang="en-US" smtClean="0"/>
              <a:t>‹#›</a:t>
            </a:fld>
            <a:endParaRPr lang="en-US"/>
          </a:p>
        </p:txBody>
      </p:sp>
    </p:spTree>
    <p:extLst>
      <p:ext uri="{BB962C8B-B14F-4D97-AF65-F5344CB8AC3E}">
        <p14:creationId xmlns:p14="http://schemas.microsoft.com/office/powerpoint/2010/main" val="337364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2097A-929E-1EA3-1AB4-09748574B6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9A91FB-CADC-049C-DA59-204D9A14CE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27CA8C-4238-4317-16B3-24C581FA00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B997FB-0F56-8280-909D-C51463872237}"/>
              </a:ext>
            </a:extLst>
          </p:cNvPr>
          <p:cNvSpPr>
            <a:spLocks noGrp="1"/>
          </p:cNvSpPr>
          <p:nvPr>
            <p:ph type="dt" sz="half" idx="10"/>
          </p:nvPr>
        </p:nvSpPr>
        <p:spPr/>
        <p:txBody>
          <a:bodyPr/>
          <a:lstStyle/>
          <a:p>
            <a:fld id="{DABF4647-9A6F-4E3A-88AD-8C7AC2A88417}" type="datetimeFigureOut">
              <a:rPr lang="en-US" smtClean="0"/>
              <a:t>1/8/2026</a:t>
            </a:fld>
            <a:endParaRPr lang="en-US"/>
          </a:p>
        </p:txBody>
      </p:sp>
      <p:sp>
        <p:nvSpPr>
          <p:cNvPr id="6" name="Footer Placeholder 5">
            <a:extLst>
              <a:ext uri="{FF2B5EF4-FFF2-40B4-BE49-F238E27FC236}">
                <a16:creationId xmlns:a16="http://schemas.microsoft.com/office/drawing/2014/main" id="{75318E75-7C15-E838-7463-EB16FFFE97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730B5E-D5E0-337B-9F13-917DBD18D2E7}"/>
              </a:ext>
            </a:extLst>
          </p:cNvPr>
          <p:cNvSpPr>
            <a:spLocks noGrp="1"/>
          </p:cNvSpPr>
          <p:nvPr>
            <p:ph type="sldNum" sz="quarter" idx="12"/>
          </p:nvPr>
        </p:nvSpPr>
        <p:spPr/>
        <p:txBody>
          <a:bodyPr/>
          <a:lstStyle/>
          <a:p>
            <a:fld id="{9BBA82DE-8117-4546-A994-26FDE83A3957}" type="slidenum">
              <a:rPr lang="en-US" smtClean="0"/>
              <a:t>‹#›</a:t>
            </a:fld>
            <a:endParaRPr lang="en-US"/>
          </a:p>
        </p:txBody>
      </p:sp>
    </p:spTree>
    <p:extLst>
      <p:ext uri="{BB962C8B-B14F-4D97-AF65-F5344CB8AC3E}">
        <p14:creationId xmlns:p14="http://schemas.microsoft.com/office/powerpoint/2010/main" val="3855730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926511-AA84-B7E7-B824-C9CA048006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B88FE4-A087-0CAF-6912-02B7C62DB6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7B0E65-74F4-4ABB-18A7-F4240A8DF7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BF4647-9A6F-4E3A-88AD-8C7AC2A88417}" type="datetimeFigureOut">
              <a:rPr lang="en-US" smtClean="0"/>
              <a:t>1/8/2026</a:t>
            </a:fld>
            <a:endParaRPr lang="en-US"/>
          </a:p>
        </p:txBody>
      </p:sp>
      <p:sp>
        <p:nvSpPr>
          <p:cNvPr id="5" name="Footer Placeholder 4">
            <a:extLst>
              <a:ext uri="{FF2B5EF4-FFF2-40B4-BE49-F238E27FC236}">
                <a16:creationId xmlns:a16="http://schemas.microsoft.com/office/drawing/2014/main" id="{DAF06885-5F24-F6B0-2C6C-504999826F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56C5BD-7ED9-7153-8BDC-3D66749FD1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BA82DE-8117-4546-A994-26FDE83A3957}" type="slidenum">
              <a:rPr lang="en-US" smtClean="0"/>
              <a:t>‹#›</a:t>
            </a:fld>
            <a:endParaRPr lang="en-US"/>
          </a:p>
        </p:txBody>
      </p:sp>
    </p:spTree>
    <p:extLst>
      <p:ext uri="{BB962C8B-B14F-4D97-AF65-F5344CB8AC3E}">
        <p14:creationId xmlns:p14="http://schemas.microsoft.com/office/powerpoint/2010/main" val="2830939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E6DCD2-09A6-4E29-0269-9F726066C015}"/>
              </a:ext>
            </a:extLst>
          </p:cNvPr>
          <p:cNvSpPr txBox="1"/>
          <p:nvPr/>
        </p:nvSpPr>
        <p:spPr>
          <a:xfrm>
            <a:off x="-1" y="145150"/>
            <a:ext cx="5217995" cy="954107"/>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Lecture 8</a:t>
            </a:r>
            <a:r>
              <a:rPr lang="en-US" sz="2800" b="1" dirty="0">
                <a:solidFill>
                  <a:srgbClr val="000000"/>
                </a:solidFill>
                <a:ea typeface="Times New Roman" panose="02020603050405020304" pitchFamily="18" charset="0"/>
                <a:cs typeface="Times New Roman" panose="02020603050405020304" pitchFamily="18" charset="0"/>
              </a:rPr>
              <a:t>:</a:t>
            </a:r>
            <a:r>
              <a:rPr lang="en-US" sz="2800" dirty="0">
                <a:solidFill>
                  <a:srgbClr val="000000"/>
                </a:solidFill>
                <a:effectLst/>
                <a:ea typeface="Times New Roman" panose="02020603050405020304" pitchFamily="18" charset="0"/>
                <a:cs typeface="Times New Roman" panose="02020603050405020304" pitchFamily="18" charset="0"/>
              </a:rPr>
              <a:t> High-throughput CRISPR screening</a:t>
            </a:r>
            <a:endParaRPr lang="en-US" sz="2800" dirty="0">
              <a:effectLs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DBC85B64-4A9B-149F-F946-A0D885AD3F7C}"/>
              </a:ext>
            </a:extLst>
          </p:cNvPr>
          <p:cNvSpPr txBox="1"/>
          <p:nvPr/>
        </p:nvSpPr>
        <p:spPr>
          <a:xfrm>
            <a:off x="161433" y="5512521"/>
            <a:ext cx="5217995" cy="1200329"/>
          </a:xfrm>
          <a:prstGeom prst="rect">
            <a:avLst/>
          </a:prstGeom>
          <a:noFill/>
        </p:spPr>
        <p:txBody>
          <a:bodyPr wrap="square" rtlCol="0">
            <a:spAutoFit/>
          </a:bodyPr>
          <a:lstStyle/>
          <a:p>
            <a:pPr algn="ctr"/>
            <a:r>
              <a:rPr lang="en-US" sz="2400" b="1" dirty="0"/>
              <a:t>How can we use CRISPR tools to understand the human genome and its role in disease?</a:t>
            </a:r>
          </a:p>
        </p:txBody>
      </p:sp>
      <p:sp>
        <p:nvSpPr>
          <p:cNvPr id="8" name="TextBox 7">
            <a:extLst>
              <a:ext uri="{FF2B5EF4-FFF2-40B4-BE49-F238E27FC236}">
                <a16:creationId xmlns:a16="http://schemas.microsoft.com/office/drawing/2014/main" id="{18815093-6CB6-2009-0673-7AF86034232F}"/>
              </a:ext>
            </a:extLst>
          </p:cNvPr>
          <p:cNvSpPr txBox="1"/>
          <p:nvPr/>
        </p:nvSpPr>
        <p:spPr>
          <a:xfrm>
            <a:off x="10481481" y="5559188"/>
            <a:ext cx="1623714" cy="307777"/>
          </a:xfrm>
          <a:prstGeom prst="rect">
            <a:avLst/>
          </a:prstGeom>
          <a:noFill/>
        </p:spPr>
        <p:txBody>
          <a:bodyPr wrap="none" rtlCol="0">
            <a:spAutoFit/>
          </a:bodyPr>
          <a:lstStyle/>
          <a:p>
            <a:r>
              <a:rPr lang="en-US" sz="1400" i="1" dirty="0"/>
              <a:t>Ford et al 2018 JMB</a:t>
            </a:r>
          </a:p>
        </p:txBody>
      </p:sp>
      <p:pic>
        <p:nvPicPr>
          <p:cNvPr id="4" name="Picture 3" descr="Diagram, text&#10;&#10;Description automatically generated">
            <a:extLst>
              <a:ext uri="{FF2B5EF4-FFF2-40B4-BE49-F238E27FC236}">
                <a16:creationId xmlns:a16="http://schemas.microsoft.com/office/drawing/2014/main" id="{4AE555A8-E4D6-01CA-868E-89C2E3C6EC6A}"/>
              </a:ext>
            </a:extLst>
          </p:cNvPr>
          <p:cNvPicPr>
            <a:picLocks noChangeAspect="1"/>
          </p:cNvPicPr>
          <p:nvPr/>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2192517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0860DF-B742-2B2A-176D-667E737B777D}"/>
              </a:ext>
            </a:extLst>
          </p:cNvPr>
          <p:cNvPicPr>
            <a:picLocks noChangeAspect="1"/>
          </p:cNvPicPr>
          <p:nvPr/>
        </p:nvPicPr>
        <p:blipFill rotWithShape="1">
          <a:blip r:embed="rId3">
            <a:extLst>
              <a:ext uri="{28A0092B-C50C-407E-A947-70E740481C1C}">
                <a14:useLocalDpi xmlns:a14="http://schemas.microsoft.com/office/drawing/2010/main" val="0"/>
              </a:ext>
            </a:extLst>
          </a:blip>
          <a:srcRect b="14295"/>
          <a:stretch/>
        </p:blipFill>
        <p:spPr>
          <a:xfrm>
            <a:off x="234178" y="1117599"/>
            <a:ext cx="11723644" cy="5321002"/>
          </a:xfrm>
          <a:prstGeom prst="rect">
            <a:avLst/>
          </a:prstGeom>
        </p:spPr>
      </p:pic>
      <p:sp>
        <p:nvSpPr>
          <p:cNvPr id="5" name="TextBox 4">
            <a:extLst>
              <a:ext uri="{FF2B5EF4-FFF2-40B4-BE49-F238E27FC236}">
                <a16:creationId xmlns:a16="http://schemas.microsoft.com/office/drawing/2014/main" id="{8099B77F-CA0C-B2CB-16B0-A194798164AF}"/>
              </a:ext>
            </a:extLst>
          </p:cNvPr>
          <p:cNvSpPr txBox="1"/>
          <p:nvPr/>
        </p:nvSpPr>
        <p:spPr>
          <a:xfrm>
            <a:off x="0" y="100084"/>
            <a:ext cx="12192000" cy="523220"/>
          </a:xfrm>
          <a:prstGeom prst="rect">
            <a:avLst/>
          </a:prstGeom>
          <a:noFill/>
        </p:spPr>
        <p:txBody>
          <a:bodyPr wrap="square" rtlCol="0">
            <a:spAutoFit/>
          </a:bodyPr>
          <a:lstStyle/>
          <a:p>
            <a:pPr algn="ctr"/>
            <a:r>
              <a:rPr lang="en-US" sz="2800" b="1" dirty="0"/>
              <a:t>CRISPR-Cas9 genome editing</a:t>
            </a:r>
          </a:p>
        </p:txBody>
      </p:sp>
    </p:spTree>
    <p:extLst>
      <p:ext uri="{BB962C8B-B14F-4D97-AF65-F5344CB8AC3E}">
        <p14:creationId xmlns:p14="http://schemas.microsoft.com/office/powerpoint/2010/main" val="3316332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0E73D-0F53-FC20-16E6-47F0B1FC4D2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EF974C7-D5C8-CAA4-CDA4-8D0A914C7E6D}"/>
              </a:ext>
            </a:extLst>
          </p:cNvPr>
          <p:cNvSpPr txBox="1"/>
          <p:nvPr/>
        </p:nvSpPr>
        <p:spPr>
          <a:xfrm>
            <a:off x="0" y="218365"/>
            <a:ext cx="12192000" cy="584775"/>
          </a:xfrm>
          <a:prstGeom prst="rect">
            <a:avLst/>
          </a:prstGeom>
          <a:noFill/>
        </p:spPr>
        <p:txBody>
          <a:bodyPr wrap="square" rtlCol="0">
            <a:spAutoFit/>
          </a:bodyPr>
          <a:lstStyle/>
          <a:p>
            <a:pPr algn="ctr"/>
            <a:r>
              <a:rPr lang="en-US" sz="3200" b="1" dirty="0"/>
              <a:t>Cutting DNA</a:t>
            </a:r>
          </a:p>
        </p:txBody>
      </p:sp>
      <p:sp>
        <p:nvSpPr>
          <p:cNvPr id="11" name="Content Placeholder 2">
            <a:extLst>
              <a:ext uri="{FF2B5EF4-FFF2-40B4-BE49-F238E27FC236}">
                <a16:creationId xmlns:a16="http://schemas.microsoft.com/office/drawing/2014/main" id="{11862839-561B-E658-455F-C3653BF8FCCE}"/>
              </a:ext>
            </a:extLst>
          </p:cNvPr>
          <p:cNvSpPr txBox="1">
            <a:spLocks/>
          </p:cNvSpPr>
          <p:nvPr/>
        </p:nvSpPr>
        <p:spPr>
          <a:xfrm>
            <a:off x="2917576" y="803140"/>
            <a:ext cx="6250867" cy="1264116"/>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u="sng" dirty="0">
                <a:ea typeface="Helvetica Light" charset="0"/>
                <a:cs typeface="Helvetica Light" charset="0"/>
              </a:rPr>
              <a:t>Knock out a gene</a:t>
            </a:r>
            <a:endParaRPr lang="en-US" dirty="0">
              <a:ea typeface="Helvetica Light" charset="0"/>
              <a:cs typeface="Helvetica Light" charset="0"/>
            </a:endParaRPr>
          </a:p>
          <a:p>
            <a:pPr lvl="2"/>
            <a:r>
              <a:rPr lang="en-US" sz="2400" dirty="0">
                <a:ea typeface="Helvetica Light" charset="0"/>
                <a:cs typeface="Helvetica Light" charset="0"/>
              </a:rPr>
              <a:t>Cause an insertion or deletion</a:t>
            </a:r>
          </a:p>
          <a:p>
            <a:pPr lvl="2"/>
            <a:r>
              <a:rPr lang="en-US" sz="2400" dirty="0">
                <a:ea typeface="Helvetica Light" charset="0"/>
                <a:cs typeface="Helvetica Light" charset="0"/>
              </a:rPr>
              <a:t>In most cases, renders gene non-functional</a:t>
            </a:r>
          </a:p>
        </p:txBody>
      </p:sp>
      <p:pic>
        <p:nvPicPr>
          <p:cNvPr id="12" name="Picture 2" descr="CRISPR Knockout Diagram">
            <a:extLst>
              <a:ext uri="{FF2B5EF4-FFF2-40B4-BE49-F238E27FC236}">
                <a16:creationId xmlns:a16="http://schemas.microsoft.com/office/drawing/2014/main" id="{333909C9-96AE-DC28-F985-9A20829F36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299"/>
          <a:stretch/>
        </p:blipFill>
        <p:spPr bwMode="auto">
          <a:xfrm>
            <a:off x="4281208" y="2273198"/>
            <a:ext cx="3738409" cy="44425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74AF3FF-50C8-2543-AB13-47A5BFEFB1E9}"/>
              </a:ext>
            </a:extLst>
          </p:cNvPr>
          <p:cNvSpPr txBox="1"/>
          <p:nvPr/>
        </p:nvSpPr>
        <p:spPr>
          <a:xfrm>
            <a:off x="10466435" y="6392284"/>
            <a:ext cx="1281085" cy="307777"/>
          </a:xfrm>
          <a:prstGeom prst="rect">
            <a:avLst/>
          </a:prstGeom>
          <a:noFill/>
        </p:spPr>
        <p:txBody>
          <a:bodyPr wrap="square" rtlCol="0">
            <a:spAutoFit/>
          </a:bodyPr>
          <a:lstStyle/>
          <a:p>
            <a:pPr algn="l"/>
            <a:r>
              <a:rPr lang="en-US" sz="1400" i="1" dirty="0"/>
              <a:t>Addgene.org</a:t>
            </a:r>
          </a:p>
        </p:txBody>
      </p:sp>
    </p:spTree>
    <p:extLst>
      <p:ext uri="{BB962C8B-B14F-4D97-AF65-F5344CB8AC3E}">
        <p14:creationId xmlns:p14="http://schemas.microsoft.com/office/powerpoint/2010/main" val="179080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EE1554-A6D5-874B-7367-41197536A1E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7269" y="668370"/>
            <a:ext cx="4689835" cy="6092535"/>
          </a:xfrm>
          <a:prstGeom prst="rect">
            <a:avLst/>
          </a:prstGeom>
        </p:spPr>
      </p:pic>
      <p:sp>
        <p:nvSpPr>
          <p:cNvPr id="5" name="TextBox 4">
            <a:extLst>
              <a:ext uri="{FF2B5EF4-FFF2-40B4-BE49-F238E27FC236}">
                <a16:creationId xmlns:a16="http://schemas.microsoft.com/office/drawing/2014/main" id="{57204697-47AF-EFDE-058C-7988F43C96D3}"/>
              </a:ext>
            </a:extLst>
          </p:cNvPr>
          <p:cNvSpPr txBox="1"/>
          <p:nvPr/>
        </p:nvSpPr>
        <p:spPr>
          <a:xfrm>
            <a:off x="10570851" y="6537941"/>
            <a:ext cx="1621149" cy="307777"/>
          </a:xfrm>
          <a:prstGeom prst="rect">
            <a:avLst/>
          </a:prstGeom>
          <a:noFill/>
        </p:spPr>
        <p:txBody>
          <a:bodyPr wrap="none" rtlCol="0">
            <a:spAutoFit/>
          </a:bodyPr>
          <a:lstStyle/>
          <a:p>
            <a:r>
              <a:rPr lang="en-US" sz="1400" i="1" dirty="0"/>
              <a:t>www.synthego.com</a:t>
            </a:r>
          </a:p>
        </p:txBody>
      </p:sp>
      <p:sp>
        <p:nvSpPr>
          <p:cNvPr id="6" name="TextBox 5">
            <a:extLst>
              <a:ext uri="{FF2B5EF4-FFF2-40B4-BE49-F238E27FC236}">
                <a16:creationId xmlns:a16="http://schemas.microsoft.com/office/drawing/2014/main" id="{B279F512-711D-CB89-1E82-959F1253E887}"/>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Arrayed CRISPR screening</a:t>
            </a:r>
            <a:endParaRPr lang="en-US" sz="2800" dirty="0">
              <a:effectLst/>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4D0D995-2644-17E4-3759-B56105925FB5}"/>
              </a:ext>
            </a:extLst>
          </p:cNvPr>
          <p:cNvSpPr txBox="1"/>
          <p:nvPr/>
        </p:nvSpPr>
        <p:spPr>
          <a:xfrm>
            <a:off x="5877634" y="878005"/>
            <a:ext cx="6314366" cy="3046988"/>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solidFill>
                  <a:srgbClr val="00B050"/>
                </a:solidFill>
              </a:rPr>
              <a:t>Easy to move from individual experiment to small screen</a:t>
            </a:r>
          </a:p>
          <a:p>
            <a:pPr marL="285750" indent="-285750" algn="l">
              <a:buFont typeface="Arial" panose="020B0604020202020204" pitchFamily="34" charset="0"/>
              <a:buChar char="•"/>
            </a:pPr>
            <a:r>
              <a:rPr lang="en-US" sz="2400" dirty="0">
                <a:solidFill>
                  <a:srgbClr val="00B050"/>
                </a:solidFill>
              </a:rPr>
              <a:t>Enables wide variety of phenotypic readouts</a:t>
            </a:r>
          </a:p>
          <a:p>
            <a:pPr marL="285750" indent="-285750" algn="l">
              <a:buFont typeface="Arial" panose="020B0604020202020204" pitchFamily="34" charset="0"/>
              <a:buChar char="•"/>
            </a:pPr>
            <a:r>
              <a:rPr lang="en-US" sz="2400" dirty="0">
                <a:solidFill>
                  <a:srgbClr val="00B050"/>
                </a:solidFill>
              </a:rPr>
              <a:t>Direct interpretation of results (no need to use </a:t>
            </a:r>
            <a:r>
              <a:rPr lang="en-US" sz="2400" dirty="0" err="1">
                <a:solidFill>
                  <a:srgbClr val="00B050"/>
                </a:solidFill>
              </a:rPr>
              <a:t>nextgen</a:t>
            </a:r>
            <a:r>
              <a:rPr lang="en-US" sz="2400" dirty="0">
                <a:solidFill>
                  <a:srgbClr val="00B050"/>
                </a:solidFill>
              </a:rPr>
              <a:t> sequencing and computational analysis)</a:t>
            </a:r>
          </a:p>
          <a:p>
            <a:pPr marL="285750" indent="-285750" algn="l">
              <a:buFont typeface="Arial" panose="020B0604020202020204" pitchFamily="34" charset="0"/>
              <a:buChar char="•"/>
            </a:pPr>
            <a:r>
              <a:rPr lang="en-US" sz="2400" dirty="0">
                <a:solidFill>
                  <a:srgbClr val="FF0000"/>
                </a:solidFill>
              </a:rPr>
              <a:t>Difficult to scale to large number of perturbations</a:t>
            </a:r>
          </a:p>
        </p:txBody>
      </p:sp>
    </p:spTree>
    <p:extLst>
      <p:ext uri="{BB962C8B-B14F-4D97-AF65-F5344CB8AC3E}">
        <p14:creationId xmlns:p14="http://schemas.microsoft.com/office/powerpoint/2010/main" val="957857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0E09D3-B16C-E10A-1755-C672C7660468}"/>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Pooled CRISPR screening</a:t>
            </a:r>
            <a:endParaRPr lang="en-US" sz="2800" dirty="0">
              <a:effectLst/>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6405A7F-E33E-77FD-722E-A4D10F0B454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797658"/>
            <a:ext cx="12204259" cy="2714366"/>
          </a:xfrm>
          <a:prstGeom prst="rect">
            <a:avLst/>
          </a:prstGeom>
        </p:spPr>
      </p:pic>
      <p:sp>
        <p:nvSpPr>
          <p:cNvPr id="6" name="TextBox 5">
            <a:extLst>
              <a:ext uri="{FF2B5EF4-FFF2-40B4-BE49-F238E27FC236}">
                <a16:creationId xmlns:a16="http://schemas.microsoft.com/office/drawing/2014/main" id="{B30A85EF-69E5-5207-1036-3FB60B34D774}"/>
              </a:ext>
            </a:extLst>
          </p:cNvPr>
          <p:cNvSpPr txBox="1"/>
          <p:nvPr/>
        </p:nvSpPr>
        <p:spPr>
          <a:xfrm>
            <a:off x="10504497" y="6550223"/>
            <a:ext cx="1699761" cy="307777"/>
          </a:xfrm>
          <a:prstGeom prst="rect">
            <a:avLst/>
          </a:prstGeom>
          <a:noFill/>
        </p:spPr>
        <p:txBody>
          <a:bodyPr wrap="none" rtlCol="0">
            <a:spAutoFit/>
          </a:bodyPr>
          <a:lstStyle/>
          <a:p>
            <a:r>
              <a:rPr lang="en-US" sz="1400" i="1" dirty="0"/>
              <a:t>Peng et al 2015 FEBS</a:t>
            </a:r>
          </a:p>
        </p:txBody>
      </p:sp>
      <p:sp>
        <p:nvSpPr>
          <p:cNvPr id="7" name="TextBox 6">
            <a:extLst>
              <a:ext uri="{FF2B5EF4-FFF2-40B4-BE49-F238E27FC236}">
                <a16:creationId xmlns:a16="http://schemas.microsoft.com/office/drawing/2014/main" id="{4180CFC1-B057-9A84-29BC-84F13E618C3F}"/>
              </a:ext>
            </a:extLst>
          </p:cNvPr>
          <p:cNvSpPr txBox="1"/>
          <p:nvPr/>
        </p:nvSpPr>
        <p:spPr>
          <a:xfrm>
            <a:off x="136475" y="3507630"/>
            <a:ext cx="11914497" cy="1938992"/>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solidFill>
                  <a:srgbClr val="00B050"/>
                </a:solidFill>
              </a:rPr>
              <a:t>Highly scalable up to genome-wide</a:t>
            </a:r>
          </a:p>
          <a:p>
            <a:pPr marL="285750" indent="-285750" algn="l">
              <a:buFont typeface="Arial" panose="020B0604020202020204" pitchFamily="34" charset="0"/>
              <a:buChar char="•"/>
            </a:pPr>
            <a:r>
              <a:rPr lang="en-US" sz="2400" dirty="0">
                <a:solidFill>
                  <a:srgbClr val="00B050"/>
                </a:solidFill>
              </a:rPr>
              <a:t>Efficient to evaluate many perturbations at once</a:t>
            </a:r>
          </a:p>
          <a:p>
            <a:pPr marL="285750" indent="-285750" algn="l">
              <a:buFont typeface="Arial" panose="020B0604020202020204" pitchFamily="34" charset="0"/>
              <a:buChar char="•"/>
            </a:pPr>
            <a:r>
              <a:rPr lang="en-US" sz="2400" dirty="0">
                <a:solidFill>
                  <a:srgbClr val="FF0000"/>
                </a:solidFill>
              </a:rPr>
              <a:t>Requires use of </a:t>
            </a:r>
            <a:r>
              <a:rPr lang="en-US" sz="2400" dirty="0" err="1">
                <a:solidFill>
                  <a:srgbClr val="FF0000"/>
                </a:solidFill>
              </a:rPr>
              <a:t>nextgen</a:t>
            </a:r>
            <a:r>
              <a:rPr lang="en-US" sz="2400" dirty="0">
                <a:solidFill>
                  <a:srgbClr val="FF0000"/>
                </a:solidFill>
              </a:rPr>
              <a:t> sequencing and computational analysis to process data</a:t>
            </a:r>
          </a:p>
          <a:p>
            <a:pPr marL="285750" indent="-285750" algn="l">
              <a:buFont typeface="Arial" panose="020B0604020202020204" pitchFamily="34" charset="0"/>
              <a:buChar char="•"/>
            </a:pPr>
            <a:r>
              <a:rPr lang="en-US" sz="2400" dirty="0">
                <a:solidFill>
                  <a:srgbClr val="FF0000"/>
                </a:solidFill>
              </a:rPr>
              <a:t>Must devise pooled phenotypic assays that enable distinguishing which gRNAs do and do not show effects</a:t>
            </a:r>
          </a:p>
        </p:txBody>
      </p:sp>
    </p:spTree>
    <p:extLst>
      <p:ext uri="{BB962C8B-B14F-4D97-AF65-F5344CB8AC3E}">
        <p14:creationId xmlns:p14="http://schemas.microsoft.com/office/powerpoint/2010/main" val="1924900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93EBFA-1FC0-987C-023B-92219FA8EDE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424" r="11718"/>
          <a:stretch/>
        </p:blipFill>
        <p:spPr>
          <a:xfrm>
            <a:off x="0" y="1037581"/>
            <a:ext cx="12204521" cy="4808210"/>
          </a:xfrm>
          <a:prstGeom prst="rect">
            <a:avLst/>
          </a:prstGeom>
        </p:spPr>
      </p:pic>
      <p:sp>
        <p:nvSpPr>
          <p:cNvPr id="4" name="TextBox 3">
            <a:extLst>
              <a:ext uri="{FF2B5EF4-FFF2-40B4-BE49-F238E27FC236}">
                <a16:creationId xmlns:a16="http://schemas.microsoft.com/office/drawing/2014/main" id="{6A44C928-7DC6-22A1-6709-F2CB9C97681B}"/>
              </a:ext>
            </a:extLst>
          </p:cNvPr>
          <p:cNvSpPr txBox="1"/>
          <p:nvPr/>
        </p:nvSpPr>
        <p:spPr>
          <a:xfrm>
            <a:off x="9639652" y="6550223"/>
            <a:ext cx="2564869" cy="307777"/>
          </a:xfrm>
          <a:prstGeom prst="rect">
            <a:avLst/>
          </a:prstGeom>
          <a:noFill/>
        </p:spPr>
        <p:txBody>
          <a:bodyPr wrap="none" rtlCol="0">
            <a:spAutoFit/>
          </a:bodyPr>
          <a:lstStyle/>
          <a:p>
            <a:r>
              <a:rPr lang="en-US" sz="1400" i="1" dirty="0" err="1"/>
              <a:t>Kampmann</a:t>
            </a:r>
            <a:r>
              <a:rPr lang="en-US" sz="1400" i="1" dirty="0"/>
              <a:t> 2020 Nat Rev Neurol</a:t>
            </a:r>
          </a:p>
        </p:txBody>
      </p:sp>
      <p:sp>
        <p:nvSpPr>
          <p:cNvPr id="5" name="TextBox 4">
            <a:extLst>
              <a:ext uri="{FF2B5EF4-FFF2-40B4-BE49-F238E27FC236}">
                <a16:creationId xmlns:a16="http://schemas.microsoft.com/office/drawing/2014/main" id="{815AA34C-7141-7F52-6DB8-1DEB3DA1101F}"/>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Types of CRISPR screens: growth-based</a:t>
            </a:r>
            <a:endParaRPr lang="en-US" sz="28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51176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B96D3E-1A90-87C4-899B-8DD65D2CEC2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0734"/>
          <a:stretch/>
        </p:blipFill>
        <p:spPr>
          <a:xfrm>
            <a:off x="0" y="668300"/>
            <a:ext cx="8599714" cy="6013841"/>
          </a:xfrm>
          <a:prstGeom prst="rect">
            <a:avLst/>
          </a:prstGeom>
        </p:spPr>
      </p:pic>
      <p:sp>
        <p:nvSpPr>
          <p:cNvPr id="4" name="TextBox 3">
            <a:extLst>
              <a:ext uri="{FF2B5EF4-FFF2-40B4-BE49-F238E27FC236}">
                <a16:creationId xmlns:a16="http://schemas.microsoft.com/office/drawing/2014/main" id="{77A3F5E8-77BD-741E-2AF3-966A46D6C245}"/>
              </a:ext>
            </a:extLst>
          </p:cNvPr>
          <p:cNvSpPr txBox="1"/>
          <p:nvPr/>
        </p:nvSpPr>
        <p:spPr>
          <a:xfrm>
            <a:off x="10129128" y="6558961"/>
            <a:ext cx="2062872" cy="307777"/>
          </a:xfrm>
          <a:prstGeom prst="rect">
            <a:avLst/>
          </a:prstGeom>
          <a:noFill/>
        </p:spPr>
        <p:txBody>
          <a:bodyPr wrap="none" rtlCol="0">
            <a:spAutoFit/>
          </a:bodyPr>
          <a:lstStyle/>
          <a:p>
            <a:r>
              <a:rPr lang="en-US" sz="1400" i="1" dirty="0" err="1"/>
              <a:t>Shalem</a:t>
            </a:r>
            <a:r>
              <a:rPr lang="en-US" sz="1400" i="1" dirty="0"/>
              <a:t> et al 2014 Science</a:t>
            </a:r>
          </a:p>
        </p:txBody>
      </p:sp>
      <p:sp>
        <p:nvSpPr>
          <p:cNvPr id="5" name="TextBox 4">
            <a:extLst>
              <a:ext uri="{FF2B5EF4-FFF2-40B4-BE49-F238E27FC236}">
                <a16:creationId xmlns:a16="http://schemas.microsoft.com/office/drawing/2014/main" id="{D60E6D95-787B-39B2-3559-5C37E6A3E512}"/>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The first genome-wide CRISPR dropout (cell-essential) screen</a:t>
            </a:r>
            <a:endParaRPr lang="en-US" sz="2800" dirty="0">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6AC673E6-1A2E-742E-B9AA-AD13503002BA}"/>
              </a:ext>
            </a:extLst>
          </p:cNvPr>
          <p:cNvSpPr txBox="1"/>
          <p:nvPr/>
        </p:nvSpPr>
        <p:spPr>
          <a:xfrm>
            <a:off x="8839200" y="859066"/>
            <a:ext cx="3352800" cy="1938992"/>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solidFill>
                  <a:srgbClr val="FF0000"/>
                </a:solidFill>
              </a:rPr>
              <a:t>What would you need to consider when designing Cas9-nuclease gRNAs for gene KO screening?</a:t>
            </a:r>
          </a:p>
        </p:txBody>
      </p:sp>
      <p:sp>
        <p:nvSpPr>
          <p:cNvPr id="3" name="TextBox 2">
            <a:extLst>
              <a:ext uri="{FF2B5EF4-FFF2-40B4-BE49-F238E27FC236}">
                <a16:creationId xmlns:a16="http://schemas.microsoft.com/office/drawing/2014/main" id="{DD9F15BA-4AC4-FE18-DE09-37E0640E0BC3}"/>
              </a:ext>
            </a:extLst>
          </p:cNvPr>
          <p:cNvSpPr txBox="1"/>
          <p:nvPr/>
        </p:nvSpPr>
        <p:spPr>
          <a:xfrm>
            <a:off x="5761445" y="2713083"/>
            <a:ext cx="1226490" cy="461665"/>
          </a:xfrm>
          <a:prstGeom prst="rect">
            <a:avLst/>
          </a:prstGeom>
          <a:noFill/>
        </p:spPr>
        <p:txBody>
          <a:bodyPr wrap="none" rtlCol="0">
            <a:spAutoFit/>
          </a:bodyPr>
          <a:lstStyle/>
          <a:p>
            <a:pPr algn="l"/>
            <a:r>
              <a:rPr lang="en-US" sz="2400" i="1" dirty="0">
                <a:solidFill>
                  <a:srgbClr val="FF0000"/>
                </a:solidFill>
              </a:rPr>
              <a:t>Dropout</a:t>
            </a:r>
          </a:p>
        </p:txBody>
      </p:sp>
    </p:spTree>
    <p:extLst>
      <p:ext uri="{BB962C8B-B14F-4D97-AF65-F5344CB8AC3E}">
        <p14:creationId xmlns:p14="http://schemas.microsoft.com/office/powerpoint/2010/main" val="173570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A3F5E8-77BD-741E-2AF3-966A46D6C245}"/>
              </a:ext>
            </a:extLst>
          </p:cNvPr>
          <p:cNvSpPr txBox="1"/>
          <p:nvPr/>
        </p:nvSpPr>
        <p:spPr>
          <a:xfrm>
            <a:off x="10129128" y="6558961"/>
            <a:ext cx="2062872" cy="307777"/>
          </a:xfrm>
          <a:prstGeom prst="rect">
            <a:avLst/>
          </a:prstGeom>
          <a:noFill/>
        </p:spPr>
        <p:txBody>
          <a:bodyPr wrap="none" rtlCol="0">
            <a:spAutoFit/>
          </a:bodyPr>
          <a:lstStyle/>
          <a:p>
            <a:r>
              <a:rPr lang="en-US" sz="1400" i="1" dirty="0" err="1"/>
              <a:t>Shalem</a:t>
            </a:r>
            <a:r>
              <a:rPr lang="en-US" sz="1400" i="1" dirty="0"/>
              <a:t> et al 2014 Science</a:t>
            </a:r>
          </a:p>
        </p:txBody>
      </p:sp>
      <p:pic>
        <p:nvPicPr>
          <p:cNvPr id="6" name="Picture 5">
            <a:extLst>
              <a:ext uri="{FF2B5EF4-FFF2-40B4-BE49-F238E27FC236}">
                <a16:creationId xmlns:a16="http://schemas.microsoft.com/office/drawing/2014/main" id="{837AF289-52F7-BF4F-6FA2-544131149A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0734"/>
          <a:stretch/>
        </p:blipFill>
        <p:spPr>
          <a:xfrm>
            <a:off x="0" y="668300"/>
            <a:ext cx="8599714" cy="6013841"/>
          </a:xfrm>
          <a:prstGeom prst="rect">
            <a:avLst/>
          </a:prstGeom>
        </p:spPr>
      </p:pic>
      <p:sp>
        <p:nvSpPr>
          <p:cNvPr id="5" name="TextBox 4">
            <a:extLst>
              <a:ext uri="{FF2B5EF4-FFF2-40B4-BE49-F238E27FC236}">
                <a16:creationId xmlns:a16="http://schemas.microsoft.com/office/drawing/2014/main" id="{D60E6D95-787B-39B2-3559-5C37E6A3E512}"/>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The first genome-wide CRISPR dropout (cell-essential) screen</a:t>
            </a:r>
            <a:endParaRPr lang="en-US" sz="2800" dirty="0">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6AC673E6-1A2E-742E-B9AA-AD13503002BA}"/>
              </a:ext>
            </a:extLst>
          </p:cNvPr>
          <p:cNvSpPr txBox="1"/>
          <p:nvPr/>
        </p:nvSpPr>
        <p:spPr>
          <a:xfrm>
            <a:off x="8473440" y="696506"/>
            <a:ext cx="3718560" cy="6001643"/>
          </a:xfrm>
          <a:prstGeom prst="rect">
            <a:avLst/>
          </a:prstGeom>
          <a:noFill/>
        </p:spPr>
        <p:txBody>
          <a:bodyPr wrap="square" rtlCol="0">
            <a:spAutoFit/>
          </a:bodyPr>
          <a:lstStyle/>
          <a:p>
            <a:pPr algn="l"/>
            <a:r>
              <a:rPr lang="en-US" sz="2400" dirty="0"/>
              <a:t>What would you need to consider when designing Cas9-nuclease gRNAs for gene KO screening?</a:t>
            </a:r>
          </a:p>
          <a:p>
            <a:pPr marL="342900" indent="-342900" algn="l">
              <a:buFont typeface="Arial" panose="020B0604020202020204" pitchFamily="34" charset="0"/>
              <a:buChar char="•"/>
            </a:pPr>
            <a:r>
              <a:rPr lang="en-US" sz="2400" dirty="0"/>
              <a:t>Constitutive exons</a:t>
            </a:r>
          </a:p>
          <a:p>
            <a:pPr marL="342900" indent="-342900" algn="l">
              <a:buFont typeface="Arial" panose="020B0604020202020204" pitchFamily="34" charset="0"/>
              <a:buChar char="•"/>
            </a:pPr>
            <a:r>
              <a:rPr lang="en-US" sz="2400" dirty="0"/>
              <a:t>Not 1</a:t>
            </a:r>
            <a:r>
              <a:rPr lang="en-US" sz="2400" baseline="30000" dirty="0"/>
              <a:t>st</a:t>
            </a:r>
            <a:r>
              <a:rPr lang="en-US" sz="2400" dirty="0"/>
              <a:t> or last exon</a:t>
            </a:r>
          </a:p>
          <a:p>
            <a:pPr marL="342900" indent="-342900" algn="l">
              <a:buFont typeface="Arial" panose="020B0604020202020204" pitchFamily="34" charset="0"/>
              <a:buChar char="•"/>
            </a:pPr>
            <a:r>
              <a:rPr lang="en-US" sz="2400" dirty="0"/>
              <a:t>Cutting efficiency</a:t>
            </a:r>
          </a:p>
          <a:p>
            <a:pPr marL="342900" indent="-342900" algn="l">
              <a:buFont typeface="Arial" panose="020B0604020202020204" pitchFamily="34" charset="0"/>
              <a:buChar char="•"/>
            </a:pPr>
            <a:r>
              <a:rPr lang="en-US" sz="2400" dirty="0"/>
              <a:t>Likelihood of frameshift</a:t>
            </a:r>
          </a:p>
          <a:p>
            <a:pPr marL="285750" indent="-285750" algn="l">
              <a:buFont typeface="Arial" panose="020B0604020202020204" pitchFamily="34" charset="0"/>
              <a:buChar char="•"/>
            </a:pPr>
            <a:r>
              <a:rPr lang="en-US" sz="2400" dirty="0"/>
              <a:t>Off-targets (mitigated by averaging out of multiple gRNAs/gene)</a:t>
            </a:r>
          </a:p>
          <a:p>
            <a:pPr marL="285750" indent="-285750" algn="l">
              <a:buFont typeface="Arial" panose="020B0604020202020204" pitchFamily="34" charset="0"/>
              <a:buChar char="•"/>
            </a:pPr>
            <a:endParaRPr lang="en-US" sz="2400" dirty="0"/>
          </a:p>
          <a:p>
            <a:pPr algn="l"/>
            <a:r>
              <a:rPr lang="en-US" sz="2400" dirty="0"/>
              <a:t>Generations of genome-wide Cas9-nuclease libraries with improved potency have been developed</a:t>
            </a:r>
          </a:p>
        </p:txBody>
      </p:sp>
    </p:spTree>
    <p:extLst>
      <p:ext uri="{BB962C8B-B14F-4D97-AF65-F5344CB8AC3E}">
        <p14:creationId xmlns:p14="http://schemas.microsoft.com/office/powerpoint/2010/main" val="3078842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9C70AF-EBA0-F36A-DADD-1ECD2131ACF4}"/>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The first genome-wide CRISPR enrichment (drug resistance) screen</a:t>
            </a:r>
            <a:endParaRPr lang="en-US" sz="2800" dirty="0">
              <a:effectLst/>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A86D769B-E4AE-D256-04DB-32D454896D6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3006" t="48081"/>
          <a:stretch/>
        </p:blipFill>
        <p:spPr>
          <a:xfrm>
            <a:off x="0" y="3558190"/>
            <a:ext cx="6290242" cy="3169920"/>
          </a:xfrm>
          <a:prstGeom prst="rect">
            <a:avLst/>
          </a:prstGeom>
        </p:spPr>
      </p:pic>
      <p:sp>
        <p:nvSpPr>
          <p:cNvPr id="8" name="TextBox 7">
            <a:extLst>
              <a:ext uri="{FF2B5EF4-FFF2-40B4-BE49-F238E27FC236}">
                <a16:creationId xmlns:a16="http://schemas.microsoft.com/office/drawing/2014/main" id="{4CD3A1FC-FCB5-8227-491F-188DD1F5FA2B}"/>
              </a:ext>
            </a:extLst>
          </p:cNvPr>
          <p:cNvSpPr txBox="1"/>
          <p:nvPr/>
        </p:nvSpPr>
        <p:spPr>
          <a:xfrm>
            <a:off x="10129128" y="6558961"/>
            <a:ext cx="2062872" cy="307777"/>
          </a:xfrm>
          <a:prstGeom prst="rect">
            <a:avLst/>
          </a:prstGeom>
          <a:noFill/>
        </p:spPr>
        <p:txBody>
          <a:bodyPr wrap="none" rtlCol="0">
            <a:spAutoFit/>
          </a:bodyPr>
          <a:lstStyle/>
          <a:p>
            <a:r>
              <a:rPr lang="en-US" sz="1400" i="1" dirty="0" err="1"/>
              <a:t>Shalem</a:t>
            </a:r>
            <a:r>
              <a:rPr lang="en-US" sz="1400" i="1" dirty="0"/>
              <a:t> et al 2014 Science</a:t>
            </a:r>
          </a:p>
        </p:txBody>
      </p:sp>
      <p:pic>
        <p:nvPicPr>
          <p:cNvPr id="2" name="Picture 1">
            <a:extLst>
              <a:ext uri="{FF2B5EF4-FFF2-40B4-BE49-F238E27FC236}">
                <a16:creationId xmlns:a16="http://schemas.microsoft.com/office/drawing/2014/main" id="{306D5F3E-C3D7-0476-9285-2B74D56FD27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403" r="34640" b="54165"/>
          <a:stretch/>
        </p:blipFill>
        <p:spPr>
          <a:xfrm>
            <a:off x="0" y="756920"/>
            <a:ext cx="6136785" cy="2712720"/>
          </a:xfrm>
          <a:prstGeom prst="rect">
            <a:avLst/>
          </a:prstGeom>
        </p:spPr>
      </p:pic>
      <p:sp>
        <p:nvSpPr>
          <p:cNvPr id="3" name="TextBox 2">
            <a:extLst>
              <a:ext uri="{FF2B5EF4-FFF2-40B4-BE49-F238E27FC236}">
                <a16:creationId xmlns:a16="http://schemas.microsoft.com/office/drawing/2014/main" id="{86D356FB-642C-2761-BC0F-84D9768D146E}"/>
              </a:ext>
            </a:extLst>
          </p:cNvPr>
          <p:cNvSpPr txBox="1"/>
          <p:nvPr/>
        </p:nvSpPr>
        <p:spPr>
          <a:xfrm>
            <a:off x="6366442" y="4185558"/>
            <a:ext cx="5629615" cy="830997"/>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t>Mutations in these genes could mediate PLX resistance in patients</a:t>
            </a:r>
          </a:p>
        </p:txBody>
      </p:sp>
    </p:spTree>
    <p:extLst>
      <p:ext uri="{BB962C8B-B14F-4D97-AF65-F5344CB8AC3E}">
        <p14:creationId xmlns:p14="http://schemas.microsoft.com/office/powerpoint/2010/main" val="825017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D6CCFD-679A-8708-E45A-5A23FD3E387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486" r="31162" b="83210"/>
          <a:stretch/>
        </p:blipFill>
        <p:spPr>
          <a:xfrm>
            <a:off x="0" y="888679"/>
            <a:ext cx="7470943" cy="2059683"/>
          </a:xfrm>
          <a:prstGeom prst="rect">
            <a:avLst/>
          </a:prstGeom>
        </p:spPr>
      </p:pic>
      <p:sp>
        <p:nvSpPr>
          <p:cNvPr id="4" name="TextBox 3">
            <a:extLst>
              <a:ext uri="{FF2B5EF4-FFF2-40B4-BE49-F238E27FC236}">
                <a16:creationId xmlns:a16="http://schemas.microsoft.com/office/drawing/2014/main" id="{DB5416BA-D42A-C694-FD29-575637A5D815}"/>
              </a:ext>
            </a:extLst>
          </p:cNvPr>
          <p:cNvSpPr txBox="1"/>
          <p:nvPr/>
        </p:nvSpPr>
        <p:spPr>
          <a:xfrm>
            <a:off x="10234028" y="6532727"/>
            <a:ext cx="1957972" cy="307777"/>
          </a:xfrm>
          <a:prstGeom prst="rect">
            <a:avLst/>
          </a:prstGeom>
          <a:noFill/>
        </p:spPr>
        <p:txBody>
          <a:bodyPr wrap="none" rtlCol="0">
            <a:spAutoFit/>
          </a:bodyPr>
          <a:lstStyle/>
          <a:p>
            <a:r>
              <a:rPr lang="en-US" sz="1400" i="1" dirty="0"/>
              <a:t>Wang et al 2015 Science</a:t>
            </a:r>
          </a:p>
        </p:txBody>
      </p:sp>
      <p:pic>
        <p:nvPicPr>
          <p:cNvPr id="5" name="Picture 4">
            <a:extLst>
              <a:ext uri="{FF2B5EF4-FFF2-40B4-BE49-F238E27FC236}">
                <a16:creationId xmlns:a16="http://schemas.microsoft.com/office/drawing/2014/main" id="{99D15390-9AD0-9F75-EC41-AF3EBC6D2E2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70314" r="58961"/>
          <a:stretch/>
        </p:blipFill>
        <p:spPr>
          <a:xfrm>
            <a:off x="1034948" y="3022491"/>
            <a:ext cx="4793179" cy="3720815"/>
          </a:xfrm>
          <a:prstGeom prst="rect">
            <a:avLst/>
          </a:prstGeom>
        </p:spPr>
      </p:pic>
      <p:sp>
        <p:nvSpPr>
          <p:cNvPr id="6" name="TextBox 5">
            <a:extLst>
              <a:ext uri="{FF2B5EF4-FFF2-40B4-BE49-F238E27FC236}">
                <a16:creationId xmlns:a16="http://schemas.microsoft.com/office/drawing/2014/main" id="{A42E53AC-6E76-752A-FE23-5A1D10ED966C}"/>
              </a:ext>
            </a:extLst>
          </p:cNvPr>
          <p:cNvSpPr txBox="1"/>
          <p:nvPr/>
        </p:nvSpPr>
        <p:spPr>
          <a:xfrm>
            <a:off x="-1" y="145150"/>
            <a:ext cx="12192001" cy="954107"/>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Comparing cell-essential genes between cancer cell lines can reveal unique dependencies and vulnerabilities</a:t>
            </a:r>
            <a:endParaRPr lang="en-US" sz="2800" dirty="0">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C86339B0-8D4B-3DA7-6D26-AB5FF6CFA235}"/>
              </a:ext>
            </a:extLst>
          </p:cNvPr>
          <p:cNvSpPr txBox="1"/>
          <p:nvPr/>
        </p:nvSpPr>
        <p:spPr>
          <a:xfrm>
            <a:off x="5736771" y="3066035"/>
            <a:ext cx="6359695" cy="2677656"/>
          </a:xfrm>
          <a:prstGeom prst="rect">
            <a:avLst/>
          </a:prstGeom>
          <a:noFill/>
        </p:spPr>
        <p:txBody>
          <a:bodyPr wrap="square" rtlCol="0">
            <a:spAutoFit/>
          </a:bodyPr>
          <a:lstStyle/>
          <a:p>
            <a:pPr marL="342900" indent="-342900" algn="l">
              <a:buFont typeface="Arial" panose="020B0604020202020204" pitchFamily="34" charset="0"/>
              <a:buChar char="•"/>
            </a:pPr>
            <a:r>
              <a:rPr lang="en-US" sz="2400" dirty="0"/>
              <a:t>Chronic myelogenous leukemia (CML) commonly caused by BCR-ABL translocation (constitutively active ABL). Imatinib (Gleevec) is small molecule ABL inhibitor</a:t>
            </a:r>
          </a:p>
          <a:p>
            <a:pPr marL="800100" lvl="1" indent="-342900">
              <a:buFont typeface="Arial" panose="020B0604020202020204" pitchFamily="34" charset="0"/>
              <a:buChar char="•"/>
            </a:pPr>
            <a:r>
              <a:rPr lang="en-US" sz="2400" dirty="0"/>
              <a:t>Other CML-specific hits are downstream in ABL signaling pathway</a:t>
            </a:r>
          </a:p>
          <a:p>
            <a:pPr algn="l"/>
            <a:endParaRPr lang="en-US" sz="2400" dirty="0"/>
          </a:p>
        </p:txBody>
      </p:sp>
    </p:spTree>
    <p:extLst>
      <p:ext uri="{BB962C8B-B14F-4D97-AF65-F5344CB8AC3E}">
        <p14:creationId xmlns:p14="http://schemas.microsoft.com/office/powerpoint/2010/main" val="1961047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90E1EE-D3FB-CDA6-DA44-FF36D281E52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36565"/>
          <a:stretch/>
        </p:blipFill>
        <p:spPr>
          <a:xfrm>
            <a:off x="-1" y="668370"/>
            <a:ext cx="7842380" cy="5186520"/>
          </a:xfrm>
          <a:prstGeom prst="rect">
            <a:avLst/>
          </a:prstGeom>
        </p:spPr>
      </p:pic>
      <p:sp>
        <p:nvSpPr>
          <p:cNvPr id="4" name="TextBox 3">
            <a:extLst>
              <a:ext uri="{FF2B5EF4-FFF2-40B4-BE49-F238E27FC236}">
                <a16:creationId xmlns:a16="http://schemas.microsoft.com/office/drawing/2014/main" id="{2FCD4D89-E22F-78D0-4095-34C3DB436047}"/>
              </a:ext>
            </a:extLst>
          </p:cNvPr>
          <p:cNvSpPr txBox="1"/>
          <p:nvPr/>
        </p:nvSpPr>
        <p:spPr>
          <a:xfrm>
            <a:off x="10232168" y="6558961"/>
            <a:ext cx="1959832" cy="307777"/>
          </a:xfrm>
          <a:prstGeom prst="rect">
            <a:avLst/>
          </a:prstGeom>
          <a:noFill/>
        </p:spPr>
        <p:txBody>
          <a:bodyPr wrap="none" rtlCol="0">
            <a:spAutoFit/>
          </a:bodyPr>
          <a:lstStyle/>
          <a:p>
            <a:r>
              <a:rPr lang="en-US" sz="1400" i="1" dirty="0"/>
              <a:t>Behan et al 2019 Nature</a:t>
            </a:r>
          </a:p>
        </p:txBody>
      </p:sp>
      <p:sp>
        <p:nvSpPr>
          <p:cNvPr id="5" name="TextBox 4">
            <a:extLst>
              <a:ext uri="{FF2B5EF4-FFF2-40B4-BE49-F238E27FC236}">
                <a16:creationId xmlns:a16="http://schemas.microsoft.com/office/drawing/2014/main" id="{2A78EA67-6002-081C-E3FE-EAFA59A8100C}"/>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Patterns in essentiality suggest cancer dependencies and drug targets</a:t>
            </a:r>
            <a:endParaRPr lang="en-US" sz="2800" dirty="0">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30B44A1C-2DBE-2CAC-389A-EC9538D96D32}"/>
              </a:ext>
            </a:extLst>
          </p:cNvPr>
          <p:cNvSpPr txBox="1"/>
          <p:nvPr/>
        </p:nvSpPr>
        <p:spPr>
          <a:xfrm>
            <a:off x="7956645" y="1150592"/>
            <a:ext cx="4080680" cy="4154984"/>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t>Genome-wide cell-essential CRISPR screening in 339 cancer cell lines</a:t>
            </a:r>
          </a:p>
          <a:p>
            <a:pPr marL="285750" indent="-285750" algn="l">
              <a:buFont typeface="Arial" panose="020B0604020202020204" pitchFamily="34" charset="0"/>
              <a:buChar char="•"/>
            </a:pPr>
            <a:r>
              <a:rPr lang="en-US" sz="2400" dirty="0"/>
              <a:t>WRN KO specifically inhibits growth of cancers with microsatellite instability (MSI) caused by mismatch repair gene deficiency</a:t>
            </a:r>
          </a:p>
          <a:p>
            <a:pPr marL="285750" indent="-285750" algn="l">
              <a:buFont typeface="Arial" panose="020B0604020202020204" pitchFamily="34" charset="0"/>
              <a:buChar char="•"/>
            </a:pPr>
            <a:r>
              <a:rPr lang="en-US" sz="2400" dirty="0"/>
              <a:t>WRN could be promising therapeutic target for MSI cancers</a:t>
            </a:r>
          </a:p>
        </p:txBody>
      </p:sp>
    </p:spTree>
    <p:extLst>
      <p:ext uri="{BB962C8B-B14F-4D97-AF65-F5344CB8AC3E}">
        <p14:creationId xmlns:p14="http://schemas.microsoft.com/office/powerpoint/2010/main" val="3580826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CC4274-672D-A410-F6D1-79593F5BB0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810"/>
          <a:stretch>
            <a:fillRect/>
          </a:stretch>
        </p:blipFill>
        <p:spPr bwMode="auto">
          <a:xfrm>
            <a:off x="1140142" y="601683"/>
            <a:ext cx="9911716" cy="62563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7597AA0-60FD-BDDE-B461-A236E54B9037}"/>
              </a:ext>
            </a:extLst>
          </p:cNvPr>
          <p:cNvSpPr txBox="1"/>
          <p:nvPr/>
        </p:nvSpPr>
        <p:spPr>
          <a:xfrm>
            <a:off x="1524000" y="40958"/>
            <a:ext cx="9144000" cy="492443"/>
          </a:xfrm>
          <a:prstGeom prst="rect">
            <a:avLst/>
          </a:prstGeom>
          <a:noFill/>
        </p:spPr>
        <p:txBody>
          <a:bodyPr wrap="square" rtlCol="0">
            <a:spAutoFit/>
          </a:bodyPr>
          <a:lstStyle/>
          <a:p>
            <a:pPr algn="ctr"/>
            <a:r>
              <a:rPr lang="en-US" sz="2600" b="1" dirty="0">
                <a:latin typeface="Calibri" panose="020F0502020204030204" pitchFamily="34" charset="0"/>
                <a:cs typeface="Calibri" panose="020F0502020204030204" pitchFamily="34" charset="0"/>
              </a:rPr>
              <a:t>Disease risk is encoded in your genome</a:t>
            </a:r>
          </a:p>
        </p:txBody>
      </p:sp>
    </p:spTree>
    <p:extLst>
      <p:ext uri="{BB962C8B-B14F-4D97-AF65-F5344CB8AC3E}">
        <p14:creationId xmlns:p14="http://schemas.microsoft.com/office/powerpoint/2010/main" val="2853171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80D534D-C2E7-67CE-1892-DE9C49578674}"/>
              </a:ext>
            </a:extLst>
          </p:cNvPr>
          <p:cNvSpPr txBox="1"/>
          <p:nvPr/>
        </p:nvSpPr>
        <p:spPr>
          <a:xfrm>
            <a:off x="9302110" y="6558961"/>
            <a:ext cx="2921313" cy="307777"/>
          </a:xfrm>
          <a:prstGeom prst="rect">
            <a:avLst/>
          </a:prstGeom>
          <a:noFill/>
        </p:spPr>
        <p:txBody>
          <a:bodyPr wrap="none" rtlCol="0">
            <a:spAutoFit/>
          </a:bodyPr>
          <a:lstStyle/>
          <a:p>
            <a:pPr algn="l"/>
            <a:r>
              <a:rPr lang="en-US" sz="1400" i="1" dirty="0" err="1"/>
              <a:t>Tsherniak</a:t>
            </a:r>
            <a:r>
              <a:rPr lang="en-US" sz="1400" i="1" dirty="0"/>
              <a:t> et al 2017 Cell, depmap.org</a:t>
            </a:r>
          </a:p>
        </p:txBody>
      </p:sp>
      <p:sp>
        <p:nvSpPr>
          <p:cNvPr id="8" name="TextBox 7">
            <a:extLst>
              <a:ext uri="{FF2B5EF4-FFF2-40B4-BE49-F238E27FC236}">
                <a16:creationId xmlns:a16="http://schemas.microsoft.com/office/drawing/2014/main" id="{E1BF5E5F-0F1A-41B8-E955-B69778D6F065}"/>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Scaling up cell-essential CRISPR screens</a:t>
            </a:r>
            <a:endParaRPr lang="en-US" sz="2800" dirty="0">
              <a:effectLst/>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56AAF653-D46C-00F2-7C0B-C4733200168C}"/>
              </a:ext>
            </a:extLst>
          </p:cNvPr>
          <p:cNvPicPr>
            <a:picLocks noChangeAspect="1"/>
          </p:cNvPicPr>
          <p:nvPr/>
        </p:nvPicPr>
        <p:blipFill rotWithShape="1">
          <a:blip r:embed="rId2"/>
          <a:srcRect l="10206" t="19313" r="52487" b="17800"/>
          <a:stretch/>
        </p:blipFill>
        <p:spPr>
          <a:xfrm>
            <a:off x="8522675" y="825131"/>
            <a:ext cx="3700748" cy="3508999"/>
          </a:xfrm>
          <a:prstGeom prst="rect">
            <a:avLst/>
          </a:prstGeom>
        </p:spPr>
      </p:pic>
      <p:sp>
        <p:nvSpPr>
          <p:cNvPr id="12" name="TextBox 11">
            <a:extLst>
              <a:ext uri="{FF2B5EF4-FFF2-40B4-BE49-F238E27FC236}">
                <a16:creationId xmlns:a16="http://schemas.microsoft.com/office/drawing/2014/main" id="{AFD1CEF3-9DCF-F7B7-2E17-5544FA5EAEFE}"/>
              </a:ext>
            </a:extLst>
          </p:cNvPr>
          <p:cNvSpPr txBox="1"/>
          <p:nvPr/>
        </p:nvSpPr>
        <p:spPr>
          <a:xfrm>
            <a:off x="-1" y="5011166"/>
            <a:ext cx="9789736" cy="830997"/>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t>Cell-essential screens now available for &gt;1,000 cancer cell lines</a:t>
            </a:r>
          </a:p>
          <a:p>
            <a:pPr marL="285750" indent="-285750" algn="l">
              <a:buFont typeface="Arial" panose="020B0604020202020204" pitchFamily="34" charset="0"/>
              <a:buChar char="•"/>
            </a:pPr>
            <a:r>
              <a:rPr lang="en-US" sz="2400" dirty="0">
                <a:solidFill>
                  <a:srgbClr val="FF0000"/>
                </a:solidFill>
              </a:rPr>
              <a:t>What could you do with such a large body of CRISPR KO data?</a:t>
            </a:r>
          </a:p>
        </p:txBody>
      </p:sp>
      <p:pic>
        <p:nvPicPr>
          <p:cNvPr id="1028" name="Picture 4">
            <a:extLst>
              <a:ext uri="{FF2B5EF4-FFF2-40B4-BE49-F238E27FC236}">
                <a16:creationId xmlns:a16="http://schemas.microsoft.com/office/drawing/2014/main" id="{321C410D-7514-55AB-823B-4F9AB05C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7" y="757318"/>
            <a:ext cx="8517418" cy="350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844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6EEB1C-2576-E64D-DC97-F9528790FDE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35415"/>
          <a:stretch/>
        </p:blipFill>
        <p:spPr>
          <a:xfrm>
            <a:off x="0" y="605777"/>
            <a:ext cx="7146880" cy="5578033"/>
          </a:xfrm>
          <a:prstGeom prst="rect">
            <a:avLst/>
          </a:prstGeom>
        </p:spPr>
      </p:pic>
      <p:sp>
        <p:nvSpPr>
          <p:cNvPr id="4" name="TextBox 3">
            <a:extLst>
              <a:ext uri="{FF2B5EF4-FFF2-40B4-BE49-F238E27FC236}">
                <a16:creationId xmlns:a16="http://schemas.microsoft.com/office/drawing/2014/main" id="{CCEE23EF-FD89-E67A-8874-C19EB28F5D9F}"/>
              </a:ext>
            </a:extLst>
          </p:cNvPr>
          <p:cNvSpPr txBox="1"/>
          <p:nvPr/>
        </p:nvSpPr>
        <p:spPr>
          <a:xfrm>
            <a:off x="9743316" y="6517111"/>
            <a:ext cx="2448684" cy="307777"/>
          </a:xfrm>
          <a:prstGeom prst="rect">
            <a:avLst/>
          </a:prstGeom>
          <a:noFill/>
        </p:spPr>
        <p:txBody>
          <a:bodyPr wrap="none" rtlCol="0">
            <a:spAutoFit/>
          </a:bodyPr>
          <a:lstStyle/>
          <a:p>
            <a:r>
              <a:rPr lang="en-US" sz="1400" i="1" dirty="0" err="1"/>
              <a:t>Wainberg</a:t>
            </a:r>
            <a:r>
              <a:rPr lang="en-US" sz="1400" i="1" dirty="0"/>
              <a:t> et al 2021 Nat Genet</a:t>
            </a:r>
          </a:p>
        </p:txBody>
      </p:sp>
      <p:sp>
        <p:nvSpPr>
          <p:cNvPr id="5" name="TextBox 4">
            <a:extLst>
              <a:ext uri="{FF2B5EF4-FFF2-40B4-BE49-F238E27FC236}">
                <a16:creationId xmlns:a16="http://schemas.microsoft.com/office/drawing/2014/main" id="{04FB1F43-335B-A5F0-3B36-9969345D128B}"/>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Co-essentiality reveals which genes have similar functions</a:t>
            </a:r>
            <a:endParaRPr lang="en-US" sz="2800" dirty="0">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C30A39FA-6770-449D-33D2-C89A0A0A48D8}"/>
              </a:ext>
            </a:extLst>
          </p:cNvPr>
          <p:cNvSpPr txBox="1"/>
          <p:nvPr/>
        </p:nvSpPr>
        <p:spPr>
          <a:xfrm>
            <a:off x="7146879" y="1232850"/>
            <a:ext cx="5045122" cy="3785652"/>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t>Dependency analysis examines relationship between gene and cell line (WRN</a:t>
            </a:r>
            <a:r>
              <a:rPr lang="en-US" sz="2400" dirty="0">
                <a:sym typeface="Wingdings" panose="05000000000000000000" pitchFamily="2" charset="2"/>
              </a:rPr>
              <a:t> &lt;--&gt; MSI lines)</a:t>
            </a:r>
            <a:endParaRPr lang="en-US" sz="2400" dirty="0"/>
          </a:p>
          <a:p>
            <a:pPr marL="285750" indent="-285750" algn="l">
              <a:buFont typeface="Arial" panose="020B0604020202020204" pitchFamily="34" charset="0"/>
              <a:buChar char="•"/>
            </a:pPr>
            <a:r>
              <a:rPr lang="en-US" sz="2400" dirty="0"/>
              <a:t>Co-essentiality examines relationship between each pair of genes (~18K*18K) across all cell lines</a:t>
            </a:r>
          </a:p>
          <a:p>
            <a:pPr marL="285750" indent="-285750" algn="l">
              <a:buFont typeface="Arial" panose="020B0604020202020204" pitchFamily="34" charset="0"/>
              <a:buChar char="•"/>
            </a:pPr>
            <a:r>
              <a:rPr lang="en-US" sz="2400" dirty="0"/>
              <a:t>If two genes show similar (correlated) essentiality across all cell lines, they are likely involved in same biological process  </a:t>
            </a:r>
          </a:p>
        </p:txBody>
      </p:sp>
    </p:spTree>
    <p:extLst>
      <p:ext uri="{BB962C8B-B14F-4D97-AF65-F5344CB8AC3E}">
        <p14:creationId xmlns:p14="http://schemas.microsoft.com/office/powerpoint/2010/main" val="2797598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87F052-E889-A6A7-0382-72FE8C615820}"/>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Co-essential modules can be used to reveal functions of uncharacterized genes</a:t>
            </a:r>
            <a:endParaRPr lang="en-US" sz="2800" dirty="0">
              <a:effectLst/>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470556D-A2EA-40DA-CB36-998CCC6FF13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1950" t="35235" r="33732"/>
          <a:stretch/>
        </p:blipFill>
        <p:spPr>
          <a:xfrm>
            <a:off x="9743317" y="857653"/>
            <a:ext cx="2448684" cy="4482990"/>
          </a:xfrm>
          <a:prstGeom prst="rect">
            <a:avLst/>
          </a:prstGeom>
        </p:spPr>
      </p:pic>
      <p:sp>
        <p:nvSpPr>
          <p:cNvPr id="5" name="TextBox 4">
            <a:extLst>
              <a:ext uri="{FF2B5EF4-FFF2-40B4-BE49-F238E27FC236}">
                <a16:creationId xmlns:a16="http://schemas.microsoft.com/office/drawing/2014/main" id="{EA1719F1-A959-8172-FE0B-FE63F29B1D41}"/>
              </a:ext>
            </a:extLst>
          </p:cNvPr>
          <p:cNvSpPr txBox="1"/>
          <p:nvPr/>
        </p:nvSpPr>
        <p:spPr>
          <a:xfrm>
            <a:off x="9743316" y="6517111"/>
            <a:ext cx="2448684" cy="307777"/>
          </a:xfrm>
          <a:prstGeom prst="rect">
            <a:avLst/>
          </a:prstGeom>
          <a:noFill/>
        </p:spPr>
        <p:txBody>
          <a:bodyPr wrap="none" rtlCol="0">
            <a:spAutoFit/>
          </a:bodyPr>
          <a:lstStyle/>
          <a:p>
            <a:r>
              <a:rPr lang="en-US" sz="1400" i="1" dirty="0" err="1"/>
              <a:t>Wainberg</a:t>
            </a:r>
            <a:r>
              <a:rPr lang="en-US" sz="1400" i="1" dirty="0"/>
              <a:t> et al 2021 Nat Genet</a:t>
            </a:r>
          </a:p>
        </p:txBody>
      </p:sp>
      <p:grpSp>
        <p:nvGrpSpPr>
          <p:cNvPr id="7" name="Group 6">
            <a:extLst>
              <a:ext uri="{FF2B5EF4-FFF2-40B4-BE49-F238E27FC236}">
                <a16:creationId xmlns:a16="http://schemas.microsoft.com/office/drawing/2014/main" id="{F65C28E6-CA02-1F7E-C87D-111206E06B59}"/>
              </a:ext>
            </a:extLst>
          </p:cNvPr>
          <p:cNvGrpSpPr/>
          <p:nvPr/>
        </p:nvGrpSpPr>
        <p:grpSpPr>
          <a:xfrm>
            <a:off x="0" y="668370"/>
            <a:ext cx="9659156" cy="2610611"/>
            <a:chOff x="0" y="668370"/>
            <a:chExt cx="9659156" cy="2610611"/>
          </a:xfrm>
        </p:grpSpPr>
        <p:pic>
          <p:nvPicPr>
            <p:cNvPr id="2" name="Picture 1">
              <a:extLst>
                <a:ext uri="{FF2B5EF4-FFF2-40B4-BE49-F238E27FC236}">
                  <a16:creationId xmlns:a16="http://schemas.microsoft.com/office/drawing/2014/main" id="{C41E4A4E-8D30-5959-9C1E-E38E8B3D4FA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60683"/>
            <a:stretch/>
          </p:blipFill>
          <p:spPr>
            <a:xfrm>
              <a:off x="0" y="668370"/>
              <a:ext cx="9659156" cy="2610611"/>
            </a:xfrm>
            <a:prstGeom prst="rect">
              <a:avLst/>
            </a:prstGeom>
          </p:spPr>
        </p:pic>
        <p:sp>
          <p:nvSpPr>
            <p:cNvPr id="6" name="Rectangle 5">
              <a:extLst>
                <a:ext uri="{FF2B5EF4-FFF2-40B4-BE49-F238E27FC236}">
                  <a16:creationId xmlns:a16="http://schemas.microsoft.com/office/drawing/2014/main" id="{1DCDBAE0-7CC4-6E45-AABC-CF079A5E88C5}"/>
                </a:ext>
              </a:extLst>
            </p:cNvPr>
            <p:cNvSpPr/>
            <p:nvPr/>
          </p:nvSpPr>
          <p:spPr>
            <a:xfrm>
              <a:off x="2661313" y="3007819"/>
              <a:ext cx="6623713" cy="2711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832F9FD7-E43A-6750-EF0D-5826DD530DC0}"/>
              </a:ext>
            </a:extLst>
          </p:cNvPr>
          <p:cNvSpPr txBox="1"/>
          <p:nvPr/>
        </p:nvSpPr>
        <p:spPr>
          <a:xfrm>
            <a:off x="9097" y="3429000"/>
            <a:ext cx="9659156" cy="2308324"/>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t>A cluster of co-essential genes comprises all known enzymes in plasmalogen synthesis… AND one uncharacterized protein</a:t>
            </a:r>
          </a:p>
          <a:p>
            <a:pPr marL="285750" indent="-285750" algn="l">
              <a:buFont typeface="Arial" panose="020B0604020202020204" pitchFamily="34" charset="0"/>
              <a:buChar char="•"/>
            </a:pPr>
            <a:r>
              <a:rPr lang="en-US" sz="2400" dirty="0"/>
              <a:t>TMEM189 KO cells show exact chemical build up and deficit pattern expected of mystery PEDS enzyme</a:t>
            </a:r>
          </a:p>
          <a:p>
            <a:pPr marL="285750" indent="-285750" algn="l">
              <a:buFont typeface="Arial" panose="020B0604020202020204" pitchFamily="34" charset="0"/>
              <a:buChar char="•"/>
            </a:pPr>
            <a:endParaRPr lang="en-US" sz="2400" dirty="0"/>
          </a:p>
          <a:p>
            <a:pPr marL="285750" indent="-285750" algn="l">
              <a:buFont typeface="Arial" panose="020B0604020202020204" pitchFamily="34" charset="0"/>
              <a:buChar char="•"/>
            </a:pPr>
            <a:r>
              <a:rPr lang="en-US" sz="2400" dirty="0">
                <a:solidFill>
                  <a:srgbClr val="FF0000"/>
                </a:solidFill>
              </a:rPr>
              <a:t>What cellular functions is co-essentiality best or worst suited to uncover?</a:t>
            </a:r>
          </a:p>
        </p:txBody>
      </p:sp>
    </p:spTree>
    <p:extLst>
      <p:ext uri="{BB962C8B-B14F-4D97-AF65-F5344CB8AC3E}">
        <p14:creationId xmlns:p14="http://schemas.microsoft.com/office/powerpoint/2010/main" val="114957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87F052-E889-A6A7-0382-72FE8C615820}"/>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Co-essential modules can be used to reveal functions of uncharacterized genes</a:t>
            </a:r>
            <a:endParaRPr lang="en-US" sz="2800" dirty="0">
              <a:effectLst/>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470556D-A2EA-40DA-CB36-998CCC6FF13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1950" t="35235" r="33732"/>
          <a:stretch/>
        </p:blipFill>
        <p:spPr>
          <a:xfrm>
            <a:off x="9743317" y="857653"/>
            <a:ext cx="2448684" cy="4482990"/>
          </a:xfrm>
          <a:prstGeom prst="rect">
            <a:avLst/>
          </a:prstGeom>
        </p:spPr>
      </p:pic>
      <p:sp>
        <p:nvSpPr>
          <p:cNvPr id="5" name="TextBox 4">
            <a:extLst>
              <a:ext uri="{FF2B5EF4-FFF2-40B4-BE49-F238E27FC236}">
                <a16:creationId xmlns:a16="http://schemas.microsoft.com/office/drawing/2014/main" id="{EA1719F1-A959-8172-FE0B-FE63F29B1D41}"/>
              </a:ext>
            </a:extLst>
          </p:cNvPr>
          <p:cNvSpPr txBox="1"/>
          <p:nvPr/>
        </p:nvSpPr>
        <p:spPr>
          <a:xfrm>
            <a:off x="9743316" y="6517111"/>
            <a:ext cx="2448684" cy="307777"/>
          </a:xfrm>
          <a:prstGeom prst="rect">
            <a:avLst/>
          </a:prstGeom>
          <a:noFill/>
        </p:spPr>
        <p:txBody>
          <a:bodyPr wrap="none" rtlCol="0">
            <a:spAutoFit/>
          </a:bodyPr>
          <a:lstStyle/>
          <a:p>
            <a:r>
              <a:rPr lang="en-US" sz="1400" i="1" dirty="0" err="1"/>
              <a:t>Wainberg</a:t>
            </a:r>
            <a:r>
              <a:rPr lang="en-US" sz="1400" i="1" dirty="0"/>
              <a:t> et al 2021 Nat Genet</a:t>
            </a:r>
          </a:p>
        </p:txBody>
      </p:sp>
      <p:grpSp>
        <p:nvGrpSpPr>
          <p:cNvPr id="7" name="Group 6">
            <a:extLst>
              <a:ext uri="{FF2B5EF4-FFF2-40B4-BE49-F238E27FC236}">
                <a16:creationId xmlns:a16="http://schemas.microsoft.com/office/drawing/2014/main" id="{F65C28E6-CA02-1F7E-C87D-111206E06B59}"/>
              </a:ext>
            </a:extLst>
          </p:cNvPr>
          <p:cNvGrpSpPr/>
          <p:nvPr/>
        </p:nvGrpSpPr>
        <p:grpSpPr>
          <a:xfrm>
            <a:off x="0" y="668370"/>
            <a:ext cx="9659156" cy="2610611"/>
            <a:chOff x="0" y="668370"/>
            <a:chExt cx="9659156" cy="2610611"/>
          </a:xfrm>
        </p:grpSpPr>
        <p:pic>
          <p:nvPicPr>
            <p:cNvPr id="2" name="Picture 1">
              <a:extLst>
                <a:ext uri="{FF2B5EF4-FFF2-40B4-BE49-F238E27FC236}">
                  <a16:creationId xmlns:a16="http://schemas.microsoft.com/office/drawing/2014/main" id="{C41E4A4E-8D30-5959-9C1E-E38E8B3D4FA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60683"/>
            <a:stretch/>
          </p:blipFill>
          <p:spPr>
            <a:xfrm>
              <a:off x="0" y="668370"/>
              <a:ext cx="9659156" cy="2610611"/>
            </a:xfrm>
            <a:prstGeom prst="rect">
              <a:avLst/>
            </a:prstGeom>
          </p:spPr>
        </p:pic>
        <p:sp>
          <p:nvSpPr>
            <p:cNvPr id="6" name="Rectangle 5">
              <a:extLst>
                <a:ext uri="{FF2B5EF4-FFF2-40B4-BE49-F238E27FC236}">
                  <a16:creationId xmlns:a16="http://schemas.microsoft.com/office/drawing/2014/main" id="{1DCDBAE0-7CC4-6E45-AABC-CF079A5E88C5}"/>
                </a:ext>
              </a:extLst>
            </p:cNvPr>
            <p:cNvSpPr/>
            <p:nvPr/>
          </p:nvSpPr>
          <p:spPr>
            <a:xfrm>
              <a:off x="2661313" y="3007819"/>
              <a:ext cx="6623713" cy="2711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832F9FD7-E43A-6750-EF0D-5826DD530DC0}"/>
              </a:ext>
            </a:extLst>
          </p:cNvPr>
          <p:cNvSpPr txBox="1"/>
          <p:nvPr/>
        </p:nvSpPr>
        <p:spPr>
          <a:xfrm>
            <a:off x="9097" y="3429000"/>
            <a:ext cx="9659156" cy="3046988"/>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t>A cluster of co-essential genes comprises all known enzymes in plasmalogen synthesis… AND one uncharacterized protein</a:t>
            </a:r>
          </a:p>
          <a:p>
            <a:pPr marL="285750" indent="-285750" algn="l">
              <a:buFont typeface="Arial" panose="020B0604020202020204" pitchFamily="34" charset="0"/>
              <a:buChar char="•"/>
            </a:pPr>
            <a:r>
              <a:rPr lang="en-US" sz="2400" dirty="0"/>
              <a:t>TMEM189 KO cells show exact chemical build up and deficit pattern expected of mystery PEDS enzyme</a:t>
            </a:r>
          </a:p>
          <a:p>
            <a:pPr marL="285750" indent="-285750" algn="l">
              <a:buFont typeface="Arial" panose="020B0604020202020204" pitchFamily="34" charset="0"/>
              <a:buChar char="•"/>
            </a:pPr>
            <a:endParaRPr lang="en-US" sz="2400" dirty="0"/>
          </a:p>
          <a:p>
            <a:pPr marL="285750" indent="-285750" algn="l">
              <a:buFont typeface="Arial" panose="020B0604020202020204" pitchFamily="34" charset="0"/>
              <a:buChar char="•"/>
            </a:pPr>
            <a:r>
              <a:rPr lang="en-US" sz="2400" dirty="0">
                <a:solidFill>
                  <a:srgbClr val="FF0000"/>
                </a:solidFill>
              </a:rPr>
              <a:t>What cellular functions is co-essentiality best or worst suited to uncover?</a:t>
            </a:r>
          </a:p>
          <a:p>
            <a:pPr marL="285750" indent="-285750" algn="l">
              <a:buFont typeface="Arial" panose="020B0604020202020204" pitchFamily="34" charset="0"/>
              <a:buChar char="•"/>
            </a:pPr>
            <a:r>
              <a:rPr lang="en-US" sz="2400" dirty="0"/>
              <a:t>Worst suited to discover cell type-specific functions and functions that do not impact cell growth/survival</a:t>
            </a:r>
          </a:p>
        </p:txBody>
      </p:sp>
    </p:spTree>
    <p:extLst>
      <p:ext uri="{BB962C8B-B14F-4D97-AF65-F5344CB8AC3E}">
        <p14:creationId xmlns:p14="http://schemas.microsoft.com/office/powerpoint/2010/main" val="2034826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0CF6EF-5FCF-3E48-76E5-7A0A6AA507B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1279071"/>
            <a:ext cx="6252384" cy="5389028"/>
          </a:xfrm>
          <a:prstGeom prst="rect">
            <a:avLst/>
          </a:prstGeom>
        </p:spPr>
      </p:pic>
      <p:sp>
        <p:nvSpPr>
          <p:cNvPr id="4" name="TextBox 3">
            <a:extLst>
              <a:ext uri="{FF2B5EF4-FFF2-40B4-BE49-F238E27FC236}">
                <a16:creationId xmlns:a16="http://schemas.microsoft.com/office/drawing/2014/main" id="{6DF90917-EEA3-3882-2824-FBB80F01CCD6}"/>
              </a:ext>
            </a:extLst>
          </p:cNvPr>
          <p:cNvSpPr txBox="1"/>
          <p:nvPr/>
        </p:nvSpPr>
        <p:spPr>
          <a:xfrm>
            <a:off x="10297892" y="6558961"/>
            <a:ext cx="1894108" cy="307777"/>
          </a:xfrm>
          <a:prstGeom prst="rect">
            <a:avLst/>
          </a:prstGeom>
          <a:noFill/>
        </p:spPr>
        <p:txBody>
          <a:bodyPr wrap="none" rtlCol="0">
            <a:spAutoFit/>
          </a:bodyPr>
          <a:lstStyle/>
          <a:p>
            <a:r>
              <a:rPr lang="en-US" sz="1400" i="1" dirty="0" err="1"/>
              <a:t>Horlbeck</a:t>
            </a:r>
            <a:r>
              <a:rPr lang="en-US" sz="1400" i="1" dirty="0"/>
              <a:t> et al 2018 Cell</a:t>
            </a:r>
          </a:p>
        </p:txBody>
      </p:sp>
      <p:sp>
        <p:nvSpPr>
          <p:cNvPr id="5" name="TextBox 4">
            <a:extLst>
              <a:ext uri="{FF2B5EF4-FFF2-40B4-BE49-F238E27FC236}">
                <a16:creationId xmlns:a16="http://schemas.microsoft.com/office/drawing/2014/main" id="{306B07BA-C982-E897-8940-2F9B66AD43CB}"/>
              </a:ext>
            </a:extLst>
          </p:cNvPr>
          <p:cNvSpPr txBox="1"/>
          <p:nvPr/>
        </p:nvSpPr>
        <p:spPr>
          <a:xfrm>
            <a:off x="-1" y="135625"/>
            <a:ext cx="12192001" cy="954107"/>
          </a:xfrm>
          <a:prstGeom prst="rect">
            <a:avLst/>
          </a:prstGeom>
          <a:noFill/>
        </p:spPr>
        <p:txBody>
          <a:bodyPr wrap="square" rtlCol="0">
            <a:spAutoFit/>
          </a:bodyPr>
          <a:lstStyle/>
          <a:p>
            <a:pPr marL="0" marR="0" algn="ctr"/>
            <a:r>
              <a:rPr lang="en-US" sz="2800" b="1" dirty="0">
                <a:solidFill>
                  <a:srgbClr val="000000"/>
                </a:solidFill>
                <a:ea typeface="Times New Roman" panose="02020603050405020304" pitchFamily="18" charset="0"/>
                <a:cs typeface="Times New Roman" panose="02020603050405020304" pitchFamily="18" charset="0"/>
              </a:rPr>
              <a:t>Genetic interaction maps similar to co-essentiality in defining genes with similar function</a:t>
            </a:r>
            <a:endParaRPr lang="en-US" sz="2800" i="1" dirty="0">
              <a:effectLst/>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114EE8AF-7F1A-FD4E-D89B-E01B9793DE8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2562" t="19637" b="47976"/>
          <a:stretch/>
        </p:blipFill>
        <p:spPr>
          <a:xfrm>
            <a:off x="6585857" y="3221940"/>
            <a:ext cx="3325586" cy="3636060"/>
          </a:xfrm>
          <a:prstGeom prst="rect">
            <a:avLst/>
          </a:prstGeom>
        </p:spPr>
      </p:pic>
      <p:sp>
        <p:nvSpPr>
          <p:cNvPr id="2" name="TextBox 1">
            <a:extLst>
              <a:ext uri="{FF2B5EF4-FFF2-40B4-BE49-F238E27FC236}">
                <a16:creationId xmlns:a16="http://schemas.microsoft.com/office/drawing/2014/main" id="{22A7A368-F09C-9751-79A6-30CC994A0019}"/>
              </a:ext>
            </a:extLst>
          </p:cNvPr>
          <p:cNvSpPr txBox="1"/>
          <p:nvPr/>
        </p:nvSpPr>
        <p:spPr>
          <a:xfrm>
            <a:off x="6210301" y="1236691"/>
            <a:ext cx="5980342" cy="1938992"/>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t>Matrix of dual gene </a:t>
            </a:r>
            <a:r>
              <a:rPr lang="en-US" sz="2400" dirty="0" err="1"/>
              <a:t>CRISPRi</a:t>
            </a:r>
            <a:r>
              <a:rPr lang="en-US" sz="2400" dirty="0"/>
              <a:t> essentiality screening</a:t>
            </a:r>
          </a:p>
          <a:p>
            <a:pPr marL="285750" indent="-285750" algn="l">
              <a:buFont typeface="Arial" panose="020B0604020202020204" pitchFamily="34" charset="0"/>
              <a:buChar char="•"/>
            </a:pPr>
            <a:r>
              <a:rPr lang="en-US" sz="2400" dirty="0"/>
              <a:t>Genetic interactions are cases where phenotype is weaker or stronger than would be predicted by individual gene phenotypes</a:t>
            </a:r>
          </a:p>
        </p:txBody>
      </p:sp>
    </p:spTree>
    <p:extLst>
      <p:ext uri="{BB962C8B-B14F-4D97-AF65-F5344CB8AC3E}">
        <p14:creationId xmlns:p14="http://schemas.microsoft.com/office/powerpoint/2010/main" val="3476008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87F4E1-C9FD-8677-2B7F-11E0552A788D}"/>
              </a:ext>
            </a:extLst>
          </p:cNvPr>
          <p:cNvSpPr txBox="1"/>
          <p:nvPr/>
        </p:nvSpPr>
        <p:spPr>
          <a:xfrm>
            <a:off x="-1" y="135625"/>
            <a:ext cx="12192001" cy="523220"/>
          </a:xfrm>
          <a:prstGeom prst="rect">
            <a:avLst/>
          </a:prstGeom>
          <a:noFill/>
        </p:spPr>
        <p:txBody>
          <a:bodyPr wrap="square" rtlCol="0">
            <a:spAutoFit/>
          </a:bodyPr>
          <a:lstStyle/>
          <a:p>
            <a:pPr marL="0" marR="0" algn="ctr"/>
            <a:r>
              <a:rPr lang="en-US" sz="2800" b="1" dirty="0">
                <a:solidFill>
                  <a:srgbClr val="000000"/>
                </a:solidFill>
                <a:ea typeface="Times New Roman" panose="02020603050405020304" pitchFamily="18" charset="0"/>
                <a:cs typeface="Times New Roman" panose="02020603050405020304" pitchFamily="18" charset="0"/>
              </a:rPr>
              <a:t>Cell-essential CRISPR screen summary</a:t>
            </a:r>
            <a:endParaRPr lang="en-US" sz="2800" i="1" dirty="0">
              <a:effectLs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99B50227-3FB6-5071-7B98-9EC4BD9B71A5}"/>
              </a:ext>
            </a:extLst>
          </p:cNvPr>
          <p:cNvSpPr txBox="1"/>
          <p:nvPr/>
        </p:nvSpPr>
        <p:spPr>
          <a:xfrm>
            <a:off x="348343" y="1132114"/>
            <a:ext cx="11642271" cy="3046988"/>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t>Use CRISPR-KO or </a:t>
            </a:r>
            <a:r>
              <a:rPr lang="en-US" sz="2400" dirty="0" err="1"/>
              <a:t>CRISPRi</a:t>
            </a:r>
            <a:endParaRPr lang="en-US" sz="2400" dirty="0"/>
          </a:p>
          <a:p>
            <a:pPr marL="742950" lvl="1" indent="-285750">
              <a:buFont typeface="Arial" panose="020B0604020202020204" pitchFamily="34" charset="0"/>
              <a:buChar char="•"/>
            </a:pPr>
            <a:r>
              <a:rPr lang="en-US" sz="2400" dirty="0"/>
              <a:t>Generations of gRNA library design have led to consistent, efficient LOF for all genes</a:t>
            </a:r>
          </a:p>
          <a:p>
            <a:pPr marL="285750" indent="-285750" algn="l">
              <a:buFont typeface="Arial" panose="020B0604020202020204" pitchFamily="34" charset="0"/>
              <a:buChar char="•"/>
            </a:pPr>
            <a:r>
              <a:rPr lang="en-US" sz="2400" dirty="0"/>
              <a:t>Measure gRNA abundance at early and late timepoints as surrogate for essentiality of gene product</a:t>
            </a:r>
          </a:p>
          <a:p>
            <a:pPr marL="285750" indent="-285750" algn="l">
              <a:buFont typeface="Arial" panose="020B0604020202020204" pitchFamily="34" charset="0"/>
              <a:buChar char="•"/>
            </a:pPr>
            <a:r>
              <a:rPr lang="en-US" sz="2400" dirty="0"/>
              <a:t>Use to reveal cancer type-specific vulnerabilities</a:t>
            </a:r>
          </a:p>
          <a:p>
            <a:pPr marL="285750" indent="-285750" algn="l">
              <a:buFont typeface="Arial" panose="020B0604020202020204" pitchFamily="34" charset="0"/>
              <a:buChar char="•"/>
            </a:pPr>
            <a:r>
              <a:rPr lang="en-US" sz="2400" dirty="0"/>
              <a:t>Dual-gene or gene*drug screening can reveal key interactions</a:t>
            </a:r>
          </a:p>
          <a:p>
            <a:pPr marL="285750" indent="-285750" algn="l">
              <a:buFont typeface="Arial" panose="020B0604020202020204" pitchFamily="34" charset="0"/>
              <a:buChar char="•"/>
            </a:pPr>
            <a:r>
              <a:rPr lang="en-US" sz="2400" dirty="0"/>
              <a:t>Co-essentiality is a surprisingly powerful way of annotating which genes play roles in the same cellular functions/pathways</a:t>
            </a:r>
          </a:p>
        </p:txBody>
      </p:sp>
    </p:spTree>
    <p:extLst>
      <p:ext uri="{BB962C8B-B14F-4D97-AF65-F5344CB8AC3E}">
        <p14:creationId xmlns:p14="http://schemas.microsoft.com/office/powerpoint/2010/main" val="1476003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4D5CB4-D08F-84E7-A7E2-F175EECACD85}"/>
              </a:ext>
            </a:extLst>
          </p:cNvPr>
          <p:cNvSpPr txBox="1"/>
          <p:nvPr/>
        </p:nvSpPr>
        <p:spPr>
          <a:xfrm>
            <a:off x="10395673" y="6550223"/>
            <a:ext cx="1796326" cy="307777"/>
          </a:xfrm>
          <a:prstGeom prst="rect">
            <a:avLst/>
          </a:prstGeom>
          <a:noFill/>
        </p:spPr>
        <p:txBody>
          <a:bodyPr wrap="none" rtlCol="0">
            <a:spAutoFit/>
          </a:bodyPr>
          <a:lstStyle/>
          <a:p>
            <a:r>
              <a:rPr lang="en-US" sz="1400" i="1" dirty="0"/>
              <a:t>Han et al 2020 Nature</a:t>
            </a:r>
          </a:p>
        </p:txBody>
      </p:sp>
      <p:sp>
        <p:nvSpPr>
          <p:cNvPr id="5" name="TextBox 4">
            <a:extLst>
              <a:ext uri="{FF2B5EF4-FFF2-40B4-BE49-F238E27FC236}">
                <a16:creationId xmlns:a16="http://schemas.microsoft.com/office/drawing/2014/main" id="{75FC5ED1-D671-D30B-591E-94D44B7C15D6}"/>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a typeface="Times New Roman" panose="02020603050405020304" pitchFamily="18" charset="0"/>
                <a:cs typeface="Times New Roman" panose="02020603050405020304" pitchFamily="18" charset="0"/>
              </a:rPr>
              <a:t>Key caveat: c</a:t>
            </a:r>
            <a:r>
              <a:rPr lang="en-US" sz="2800" b="1" dirty="0">
                <a:solidFill>
                  <a:srgbClr val="000000"/>
                </a:solidFill>
                <a:effectLst/>
                <a:ea typeface="Times New Roman" panose="02020603050405020304" pitchFamily="18" charset="0"/>
                <a:cs typeface="Times New Roman" panose="02020603050405020304" pitchFamily="18" charset="0"/>
              </a:rPr>
              <a:t>ancer cell lines can be a poor surrogate for human biology</a:t>
            </a:r>
            <a:endParaRPr lang="en-US" sz="2800" dirty="0">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81CA333A-3B2F-2B96-0A01-81E234E37B5F}"/>
              </a:ext>
            </a:extLst>
          </p:cNvPr>
          <p:cNvSpPr txBox="1"/>
          <p:nvPr/>
        </p:nvSpPr>
        <p:spPr>
          <a:xfrm>
            <a:off x="177800" y="4640239"/>
            <a:ext cx="12014199" cy="461665"/>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t>3D screen results more similar to known cancer gene effects than 2D screens</a:t>
            </a:r>
          </a:p>
        </p:txBody>
      </p:sp>
      <p:grpSp>
        <p:nvGrpSpPr>
          <p:cNvPr id="7" name="Group 6">
            <a:extLst>
              <a:ext uri="{FF2B5EF4-FFF2-40B4-BE49-F238E27FC236}">
                <a16:creationId xmlns:a16="http://schemas.microsoft.com/office/drawing/2014/main" id="{F7037CB1-92BA-6728-92A3-CF15B2CB1F05}"/>
              </a:ext>
            </a:extLst>
          </p:cNvPr>
          <p:cNvGrpSpPr/>
          <p:nvPr/>
        </p:nvGrpSpPr>
        <p:grpSpPr>
          <a:xfrm>
            <a:off x="-2" y="720095"/>
            <a:ext cx="12192001" cy="3709665"/>
            <a:chOff x="-2" y="720095"/>
            <a:chExt cx="12192001" cy="3709665"/>
          </a:xfrm>
        </p:grpSpPr>
        <p:pic>
          <p:nvPicPr>
            <p:cNvPr id="3" name="Picture 2">
              <a:extLst>
                <a:ext uri="{FF2B5EF4-FFF2-40B4-BE49-F238E27FC236}">
                  <a16:creationId xmlns:a16="http://schemas.microsoft.com/office/drawing/2014/main" id="{16246336-DE5A-70D8-877B-1EDADBA645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35163"/>
            <a:stretch/>
          </p:blipFill>
          <p:spPr>
            <a:xfrm>
              <a:off x="-2" y="720095"/>
              <a:ext cx="12192001" cy="3709665"/>
            </a:xfrm>
            <a:prstGeom prst="rect">
              <a:avLst/>
            </a:prstGeom>
          </p:spPr>
        </p:pic>
        <p:sp>
          <p:nvSpPr>
            <p:cNvPr id="6" name="Rectangle 5">
              <a:extLst>
                <a:ext uri="{FF2B5EF4-FFF2-40B4-BE49-F238E27FC236}">
                  <a16:creationId xmlns:a16="http://schemas.microsoft.com/office/drawing/2014/main" id="{166A8CBB-8D08-C878-EB44-A858F5F6C64C}"/>
                </a:ext>
              </a:extLst>
            </p:cNvPr>
            <p:cNvSpPr/>
            <p:nvPr/>
          </p:nvSpPr>
          <p:spPr>
            <a:xfrm>
              <a:off x="116840" y="3693160"/>
              <a:ext cx="7711440" cy="736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55611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44338-688E-28ED-7D2B-50C81D1124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8333"/>
          <a:stretch/>
        </p:blipFill>
        <p:spPr>
          <a:xfrm>
            <a:off x="-1" y="500666"/>
            <a:ext cx="4311477" cy="3248374"/>
          </a:xfrm>
          <a:prstGeom prst="rect">
            <a:avLst/>
          </a:prstGeom>
        </p:spPr>
      </p:pic>
      <p:pic>
        <p:nvPicPr>
          <p:cNvPr id="5" name="Picture 4">
            <a:extLst>
              <a:ext uri="{FF2B5EF4-FFF2-40B4-BE49-F238E27FC236}">
                <a16:creationId xmlns:a16="http://schemas.microsoft.com/office/drawing/2014/main" id="{EC2A3552-3E21-47E0-F39F-6D71CD1192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09648" y="668370"/>
            <a:ext cx="6966061" cy="3314350"/>
          </a:xfrm>
          <a:prstGeom prst="rect">
            <a:avLst/>
          </a:prstGeom>
        </p:spPr>
      </p:pic>
      <p:pic>
        <p:nvPicPr>
          <p:cNvPr id="7" name="Picture 6">
            <a:extLst>
              <a:ext uri="{FF2B5EF4-FFF2-40B4-BE49-F238E27FC236}">
                <a16:creationId xmlns:a16="http://schemas.microsoft.com/office/drawing/2014/main" id="{5BB2F1F0-F693-F2A0-A74A-BF31974805A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32189"/>
          <a:stretch/>
        </p:blipFill>
        <p:spPr>
          <a:xfrm>
            <a:off x="121919" y="3770479"/>
            <a:ext cx="3251469" cy="2942371"/>
          </a:xfrm>
          <a:prstGeom prst="rect">
            <a:avLst/>
          </a:prstGeom>
        </p:spPr>
      </p:pic>
      <p:sp>
        <p:nvSpPr>
          <p:cNvPr id="8" name="TextBox 7">
            <a:extLst>
              <a:ext uri="{FF2B5EF4-FFF2-40B4-BE49-F238E27FC236}">
                <a16:creationId xmlns:a16="http://schemas.microsoft.com/office/drawing/2014/main" id="{B022E5AB-723E-68FC-21CB-1321CA3431CE}"/>
              </a:ext>
            </a:extLst>
          </p:cNvPr>
          <p:cNvSpPr txBox="1"/>
          <p:nvPr/>
        </p:nvSpPr>
        <p:spPr>
          <a:xfrm>
            <a:off x="10006145" y="6550223"/>
            <a:ext cx="2185855" cy="307777"/>
          </a:xfrm>
          <a:prstGeom prst="rect">
            <a:avLst/>
          </a:prstGeom>
          <a:noFill/>
        </p:spPr>
        <p:txBody>
          <a:bodyPr wrap="none" rtlCol="0">
            <a:spAutoFit/>
          </a:bodyPr>
          <a:lstStyle/>
          <a:p>
            <a:r>
              <a:rPr lang="en-US" sz="1400" i="1" dirty="0" err="1"/>
              <a:t>Manguso</a:t>
            </a:r>
            <a:r>
              <a:rPr lang="en-US" sz="1400" i="1" dirty="0"/>
              <a:t> et al 2017 Nature</a:t>
            </a:r>
          </a:p>
        </p:txBody>
      </p:sp>
      <p:sp>
        <p:nvSpPr>
          <p:cNvPr id="6" name="TextBox 5">
            <a:extLst>
              <a:ext uri="{FF2B5EF4-FFF2-40B4-BE49-F238E27FC236}">
                <a16:creationId xmlns:a16="http://schemas.microsoft.com/office/drawing/2014/main" id="{39AE8392-4A45-4FF5-91B5-47D7AD1CF62A}"/>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CRISPR growth alteration screens can be performed </a:t>
            </a:r>
            <a:r>
              <a:rPr lang="en-US" sz="2800" b="1" i="1" dirty="0">
                <a:solidFill>
                  <a:srgbClr val="000000"/>
                </a:solidFill>
                <a:effectLst/>
                <a:ea typeface="Times New Roman" panose="02020603050405020304" pitchFamily="18" charset="0"/>
                <a:cs typeface="Times New Roman" panose="02020603050405020304" pitchFamily="18" charset="0"/>
              </a:rPr>
              <a:t>in vivo</a:t>
            </a:r>
            <a:endParaRPr lang="en-US" sz="2800" i="1" dirty="0">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AFB44D21-0868-672C-DA75-BDA581CAA521}"/>
              </a:ext>
            </a:extLst>
          </p:cNvPr>
          <p:cNvSpPr txBox="1"/>
          <p:nvPr/>
        </p:nvSpPr>
        <p:spPr>
          <a:xfrm>
            <a:off x="3492795" y="3976938"/>
            <a:ext cx="8699205" cy="2677656"/>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t>Genome-wide CRISPR-KO treated cancer cells transplanted into mice with or without functional immune system</a:t>
            </a:r>
          </a:p>
          <a:p>
            <a:pPr marL="285750" indent="-285750" algn="l">
              <a:buFont typeface="Arial" panose="020B0604020202020204" pitchFamily="34" charset="0"/>
              <a:buChar char="•"/>
            </a:pPr>
            <a:r>
              <a:rPr lang="en-US" sz="2400" dirty="0"/>
              <a:t>gRNAs that dropout specifically in immune-competent mice = genes whose KO potentiates cancer immunotherapy (e.g. PTPN2)</a:t>
            </a:r>
          </a:p>
          <a:p>
            <a:pPr marL="285750" indent="-285750" algn="l">
              <a:buFont typeface="Arial" panose="020B0604020202020204" pitchFamily="34" charset="0"/>
              <a:buChar char="•"/>
            </a:pPr>
            <a:r>
              <a:rPr lang="en-US" sz="2400" dirty="0">
                <a:solidFill>
                  <a:srgbClr val="FF0000"/>
                </a:solidFill>
              </a:rPr>
              <a:t>What to make of gRNAs that expand in immune-competent mice?</a:t>
            </a:r>
          </a:p>
          <a:p>
            <a:pPr marL="285750" indent="-285750" algn="l">
              <a:buFont typeface="Arial" panose="020B0604020202020204" pitchFamily="34" charset="0"/>
              <a:buChar char="•"/>
            </a:pPr>
            <a:r>
              <a:rPr lang="en-US" sz="2400" dirty="0"/>
              <a:t>gRNAs that expand in immune-competent mice = genes required for cancer immunotherapy (e.g. PD-L1, CD47)</a:t>
            </a:r>
          </a:p>
        </p:txBody>
      </p:sp>
    </p:spTree>
    <p:extLst>
      <p:ext uri="{BB962C8B-B14F-4D97-AF65-F5344CB8AC3E}">
        <p14:creationId xmlns:p14="http://schemas.microsoft.com/office/powerpoint/2010/main" val="345092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47CED5-34FB-F51A-8ACE-48EBCFAECBE5}"/>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The CRISPR toolbox has expanded beyond Cas9-nuclease</a:t>
            </a:r>
            <a:endParaRPr lang="en-US" sz="2800" dirty="0">
              <a:effectLst/>
              <a:ea typeface="Calibri" panose="020F0502020204030204" pitchFamily="34" charset="0"/>
              <a:cs typeface="Times New Roman" panose="02020603050405020304" pitchFamily="18" charset="0"/>
            </a:endParaRPr>
          </a:p>
        </p:txBody>
      </p:sp>
      <p:pic>
        <p:nvPicPr>
          <p:cNvPr id="2" name="Picture 1" descr="Diagram, text&#10;&#10;Description automatically generated">
            <a:extLst>
              <a:ext uri="{FF2B5EF4-FFF2-40B4-BE49-F238E27FC236}">
                <a16:creationId xmlns:a16="http://schemas.microsoft.com/office/drawing/2014/main" id="{F690968F-9474-B5C6-88DE-BC44084BA1FA}"/>
              </a:ext>
            </a:extLst>
          </p:cNvPr>
          <p:cNvPicPr>
            <a:picLocks noChangeAspect="1"/>
          </p:cNvPicPr>
          <p:nvPr/>
        </p:nvPicPr>
        <p:blipFill rotWithShape="1">
          <a:blip r:embed="rId2"/>
          <a:srcRect l="18963" b="71940"/>
          <a:stretch>
            <a:fillRect/>
          </a:stretch>
        </p:blipFill>
        <p:spPr>
          <a:xfrm>
            <a:off x="1227329" y="668370"/>
            <a:ext cx="9735492" cy="3370997"/>
          </a:xfrm>
          <a:prstGeom prst="rect">
            <a:avLst/>
          </a:prstGeom>
        </p:spPr>
      </p:pic>
      <p:sp>
        <p:nvSpPr>
          <p:cNvPr id="6" name="TextBox 5">
            <a:extLst>
              <a:ext uri="{FF2B5EF4-FFF2-40B4-BE49-F238E27FC236}">
                <a16:creationId xmlns:a16="http://schemas.microsoft.com/office/drawing/2014/main" id="{81B75E00-64B4-93D4-FED6-0237081EC0BD}"/>
              </a:ext>
            </a:extLst>
          </p:cNvPr>
          <p:cNvSpPr txBox="1"/>
          <p:nvPr/>
        </p:nvSpPr>
        <p:spPr>
          <a:xfrm>
            <a:off x="176496" y="4339987"/>
            <a:ext cx="11837158" cy="461665"/>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t>Each technology has benefits and drawbacks</a:t>
            </a:r>
          </a:p>
        </p:txBody>
      </p:sp>
    </p:spTree>
    <p:extLst>
      <p:ext uri="{BB962C8B-B14F-4D97-AF65-F5344CB8AC3E}">
        <p14:creationId xmlns:p14="http://schemas.microsoft.com/office/powerpoint/2010/main" val="8573344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3BF99B-7C74-A116-31F7-7AD691790261}"/>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What reasons might there be to use other CRISPR modalities?</a:t>
            </a:r>
            <a:endParaRPr lang="en-US" sz="2800" dirty="0">
              <a:effectLs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C33F160-A8E6-26B9-EC1C-46F9DB3514AE}"/>
              </a:ext>
            </a:extLst>
          </p:cNvPr>
          <p:cNvSpPr txBox="1"/>
          <p:nvPr/>
        </p:nvSpPr>
        <p:spPr>
          <a:xfrm>
            <a:off x="501100" y="4588909"/>
            <a:ext cx="11432275" cy="1938992"/>
          </a:xfrm>
          <a:prstGeom prst="rect">
            <a:avLst/>
          </a:prstGeom>
          <a:noFill/>
        </p:spPr>
        <p:txBody>
          <a:bodyPr wrap="square" rtlCol="0">
            <a:spAutoFit/>
          </a:bodyPr>
          <a:lstStyle/>
          <a:p>
            <a:pPr marL="285750" indent="-285750" algn="l">
              <a:buFont typeface="Arial" panose="020B0604020202020204" pitchFamily="34" charset="0"/>
              <a:buChar char="•"/>
            </a:pPr>
            <a:r>
              <a:rPr lang="en-US" sz="2400" b="1" dirty="0">
                <a:solidFill>
                  <a:srgbClr val="FF0000"/>
                </a:solidFill>
              </a:rPr>
              <a:t>What are benefits and drawbacks of </a:t>
            </a:r>
            <a:r>
              <a:rPr lang="en-US" sz="2400" b="1" dirty="0" err="1">
                <a:solidFill>
                  <a:srgbClr val="FF0000"/>
                </a:solidFill>
              </a:rPr>
              <a:t>CRISPRi</a:t>
            </a:r>
            <a:r>
              <a:rPr lang="en-US" sz="2400" b="1" dirty="0">
                <a:solidFill>
                  <a:srgbClr val="FF0000"/>
                </a:solidFill>
              </a:rPr>
              <a:t> vs. CRISPR-KO?</a:t>
            </a:r>
          </a:p>
          <a:p>
            <a:pPr marL="800100" lvl="1" indent="-342900">
              <a:buFont typeface="Arial" panose="020B0604020202020204" pitchFamily="34" charset="0"/>
              <a:buChar char="•"/>
            </a:pPr>
            <a:r>
              <a:rPr lang="en-US" sz="2400" dirty="0" err="1"/>
              <a:t>CRISPRi</a:t>
            </a:r>
            <a:r>
              <a:rPr lang="en-US" sz="2400" dirty="0"/>
              <a:t> gRNAs can show more phenotypic consistency than CRISPR-KO gRNAs due to lack of genotypic heterogeneity (some indels preserve frame, others cause chromosomal loss)</a:t>
            </a:r>
          </a:p>
          <a:p>
            <a:pPr marL="800100" lvl="1" indent="-342900">
              <a:buFont typeface="Arial" panose="020B0604020202020204" pitchFamily="34" charset="0"/>
              <a:buChar char="•"/>
            </a:pPr>
            <a:r>
              <a:rPr lang="en-US" sz="2400" dirty="0"/>
              <a:t>But </a:t>
            </a:r>
            <a:r>
              <a:rPr lang="en-US" sz="2400" dirty="0" err="1"/>
              <a:t>CRISPRi</a:t>
            </a:r>
            <a:r>
              <a:rPr lang="en-US" sz="2400" dirty="0"/>
              <a:t> does not induce full loss of gene function</a:t>
            </a:r>
          </a:p>
        </p:txBody>
      </p:sp>
      <p:pic>
        <p:nvPicPr>
          <p:cNvPr id="4" name="Picture 3">
            <a:extLst>
              <a:ext uri="{FF2B5EF4-FFF2-40B4-BE49-F238E27FC236}">
                <a16:creationId xmlns:a16="http://schemas.microsoft.com/office/drawing/2014/main" id="{0ABD51A1-635A-A3B3-8D65-525DCC592E64}"/>
              </a:ext>
            </a:extLst>
          </p:cNvPr>
          <p:cNvPicPr>
            <a:picLocks noChangeAspect="1"/>
          </p:cNvPicPr>
          <p:nvPr/>
        </p:nvPicPr>
        <p:blipFill rotWithShape="1">
          <a:blip r:embed="rId2">
            <a:extLst>
              <a:ext uri="{28A0092B-C50C-407E-A947-70E740481C1C}">
                <a14:useLocalDpi xmlns:a14="http://schemas.microsoft.com/office/drawing/2010/main" val="0"/>
              </a:ext>
            </a:extLst>
          </a:blip>
          <a:srcRect l="8958"/>
          <a:stretch/>
        </p:blipFill>
        <p:spPr>
          <a:xfrm>
            <a:off x="520237" y="593083"/>
            <a:ext cx="3120738" cy="2724299"/>
          </a:xfrm>
          <a:prstGeom prst="rect">
            <a:avLst/>
          </a:prstGeom>
        </p:spPr>
      </p:pic>
      <p:sp>
        <p:nvSpPr>
          <p:cNvPr id="5" name="TextBox 4">
            <a:extLst>
              <a:ext uri="{FF2B5EF4-FFF2-40B4-BE49-F238E27FC236}">
                <a16:creationId xmlns:a16="http://schemas.microsoft.com/office/drawing/2014/main" id="{3204AB05-D983-77DC-F479-AC832BF47DEF}"/>
              </a:ext>
            </a:extLst>
          </p:cNvPr>
          <p:cNvSpPr txBox="1"/>
          <p:nvPr/>
        </p:nvSpPr>
        <p:spPr>
          <a:xfrm>
            <a:off x="4457699" y="807610"/>
            <a:ext cx="7677151" cy="1938992"/>
          </a:xfrm>
          <a:prstGeom prst="rect">
            <a:avLst/>
          </a:prstGeom>
          <a:noFill/>
        </p:spPr>
        <p:txBody>
          <a:bodyPr wrap="square" rtlCol="0">
            <a:spAutoFit/>
          </a:bodyPr>
          <a:lstStyle/>
          <a:p>
            <a:pPr marL="342900" indent="-342900" algn="l">
              <a:buFont typeface="Arial" panose="020B0604020202020204" pitchFamily="34" charset="0"/>
              <a:buChar char="•"/>
            </a:pPr>
            <a:r>
              <a:rPr lang="en-US" sz="2400" dirty="0"/>
              <a:t>Attaching enzymes to dCas9 can change epigenome (e.g. which genes are expressed by a given cell)</a:t>
            </a:r>
          </a:p>
          <a:p>
            <a:pPr marL="800100" lvl="1" indent="-342900">
              <a:buFont typeface="Arial" panose="020B0604020202020204" pitchFamily="34" charset="0"/>
              <a:buChar char="•"/>
            </a:pPr>
            <a:r>
              <a:rPr lang="en-US" sz="2400" dirty="0"/>
              <a:t>KRAB domains are epigenetic repressors derived from zinc finger transcription factors</a:t>
            </a:r>
          </a:p>
          <a:p>
            <a:pPr marL="800100" lvl="1" indent="-342900">
              <a:buFont typeface="Arial" panose="020B0604020202020204" pitchFamily="34" charset="0"/>
              <a:buChar char="•"/>
            </a:pPr>
            <a:endParaRPr lang="en-US" sz="2400" dirty="0"/>
          </a:p>
        </p:txBody>
      </p:sp>
      <p:sp>
        <p:nvSpPr>
          <p:cNvPr id="6" name="TextBox 5">
            <a:extLst>
              <a:ext uri="{FF2B5EF4-FFF2-40B4-BE49-F238E27FC236}">
                <a16:creationId xmlns:a16="http://schemas.microsoft.com/office/drawing/2014/main" id="{DAC97422-A462-4D67-301B-656A32D32654}"/>
              </a:ext>
            </a:extLst>
          </p:cNvPr>
          <p:cNvSpPr txBox="1"/>
          <p:nvPr/>
        </p:nvSpPr>
        <p:spPr>
          <a:xfrm>
            <a:off x="2184471" y="2976714"/>
            <a:ext cx="2392963" cy="307777"/>
          </a:xfrm>
          <a:prstGeom prst="rect">
            <a:avLst/>
          </a:prstGeom>
          <a:noFill/>
        </p:spPr>
        <p:txBody>
          <a:bodyPr wrap="none" rtlCol="0">
            <a:spAutoFit/>
          </a:bodyPr>
          <a:lstStyle/>
          <a:p>
            <a:pPr algn="l"/>
            <a:r>
              <a:rPr lang="en-US" sz="1400" i="1" dirty="0"/>
              <a:t>Akinci et al 2021 Development</a:t>
            </a:r>
          </a:p>
        </p:txBody>
      </p:sp>
    </p:spTree>
    <p:extLst>
      <p:ext uri="{BB962C8B-B14F-4D97-AF65-F5344CB8AC3E}">
        <p14:creationId xmlns:p14="http://schemas.microsoft.com/office/powerpoint/2010/main" val="264775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D268E18-914E-2C8F-D795-CB9730685C00}"/>
              </a:ext>
            </a:extLst>
          </p:cNvPr>
          <p:cNvSpPr txBox="1"/>
          <p:nvPr/>
        </p:nvSpPr>
        <p:spPr>
          <a:xfrm>
            <a:off x="1524000" y="40958"/>
            <a:ext cx="9144000" cy="492443"/>
          </a:xfrm>
          <a:prstGeom prst="rect">
            <a:avLst/>
          </a:prstGeom>
          <a:noFill/>
        </p:spPr>
        <p:txBody>
          <a:bodyPr wrap="square" rtlCol="0">
            <a:spAutoFit/>
          </a:bodyPr>
          <a:lstStyle/>
          <a:p>
            <a:pPr algn="ctr"/>
            <a:r>
              <a:rPr lang="en-US" sz="2600" b="1" dirty="0">
                <a:latin typeface="Calibri" panose="020F0502020204030204" pitchFamily="34" charset="0"/>
                <a:cs typeface="Calibri" panose="020F0502020204030204" pitchFamily="34" charset="0"/>
              </a:rPr>
              <a:t>Disease risk is encoded in your genome</a:t>
            </a:r>
          </a:p>
        </p:txBody>
      </p:sp>
      <p:sp>
        <p:nvSpPr>
          <p:cNvPr id="8" name="TextBox 7">
            <a:extLst>
              <a:ext uri="{FF2B5EF4-FFF2-40B4-BE49-F238E27FC236}">
                <a16:creationId xmlns:a16="http://schemas.microsoft.com/office/drawing/2014/main" id="{74705F4B-2FE1-A739-1CD9-C1C21DD6E007}"/>
              </a:ext>
            </a:extLst>
          </p:cNvPr>
          <p:cNvSpPr txBox="1"/>
          <p:nvPr/>
        </p:nvSpPr>
        <p:spPr>
          <a:xfrm>
            <a:off x="9333930" y="6236733"/>
            <a:ext cx="2858070" cy="523220"/>
          </a:xfrm>
          <a:prstGeom prst="rect">
            <a:avLst/>
          </a:prstGeom>
          <a:noFill/>
        </p:spPr>
        <p:txBody>
          <a:bodyPr wrap="square" rtlCol="0">
            <a:spAutoFit/>
          </a:bodyPr>
          <a:lstStyle/>
          <a:p>
            <a:pPr algn="l"/>
            <a:r>
              <a:rPr lang="en-US" sz="1400" i="1" dirty="0"/>
              <a:t>1000 Genomes Project 2015 Nature</a:t>
            </a:r>
          </a:p>
          <a:p>
            <a:pPr algn="l"/>
            <a:r>
              <a:rPr lang="en-US" sz="1400" i="1" dirty="0"/>
              <a:t>Porubsky et al 2025 Nature</a:t>
            </a:r>
          </a:p>
        </p:txBody>
      </p:sp>
      <p:sp>
        <p:nvSpPr>
          <p:cNvPr id="9" name="Rectangle 8">
            <a:extLst>
              <a:ext uri="{FF2B5EF4-FFF2-40B4-BE49-F238E27FC236}">
                <a16:creationId xmlns:a16="http://schemas.microsoft.com/office/drawing/2014/main" id="{6E190229-65E8-1595-0DE9-1E9A6C45FE45}"/>
              </a:ext>
            </a:extLst>
          </p:cNvPr>
          <p:cNvSpPr/>
          <p:nvPr/>
        </p:nvSpPr>
        <p:spPr>
          <a:xfrm>
            <a:off x="1518139" y="5405736"/>
            <a:ext cx="9143999" cy="830997"/>
          </a:xfrm>
          <a:prstGeom prst="rect">
            <a:avLst/>
          </a:prstGeom>
        </p:spPr>
        <p:txBody>
          <a:bodyPr wrap="square">
            <a:spAutoFit/>
          </a:bodyPr>
          <a:lstStyle/>
          <a:p>
            <a:pPr lvl="1" algn="ctr"/>
            <a:r>
              <a:rPr lang="en-US" sz="2400" dirty="0">
                <a:latin typeface="Calibri" panose="020F0502020204030204" pitchFamily="34" charset="0"/>
                <a:cs typeface="Calibri" panose="020F0502020204030204" pitchFamily="34" charset="0"/>
              </a:rPr>
              <a:t>Your genome differs from your </a:t>
            </a:r>
            <a:r>
              <a:rPr lang="en-US" sz="2400" dirty="0">
                <a:solidFill>
                  <a:srgbClr val="FF0000"/>
                </a:solidFill>
                <a:latin typeface="Calibri" panose="020F0502020204030204" pitchFamily="34" charset="0"/>
                <a:cs typeface="Calibri" panose="020F0502020204030204" pitchFamily="34" charset="0"/>
              </a:rPr>
              <a:t>neighbor</a:t>
            </a:r>
            <a:r>
              <a:rPr lang="en-US" sz="2400" dirty="0">
                <a:latin typeface="Calibri" panose="020F0502020204030204" pitchFamily="34" charset="0"/>
                <a:cs typeface="Calibri" panose="020F0502020204030204" pitchFamily="34" charset="0"/>
              </a:rPr>
              <a:t>’s at 2-6 million positions</a:t>
            </a:r>
          </a:p>
          <a:p>
            <a:pPr lvl="1" algn="ctr"/>
            <a:r>
              <a:rPr lang="en-US" sz="2400" dirty="0">
                <a:latin typeface="Calibri" panose="020F0502020204030204" pitchFamily="34" charset="0"/>
                <a:cs typeface="Calibri" panose="020F0502020204030204" pitchFamily="34" charset="0"/>
              </a:rPr>
              <a:t>Your genome differs from your </a:t>
            </a:r>
            <a:r>
              <a:rPr lang="en-US" sz="2400" dirty="0">
                <a:solidFill>
                  <a:srgbClr val="0070C0"/>
                </a:solidFill>
                <a:latin typeface="Calibri" panose="020F0502020204030204" pitchFamily="34" charset="0"/>
                <a:cs typeface="Calibri" panose="020F0502020204030204" pitchFamily="34" charset="0"/>
              </a:rPr>
              <a:t>parents</a:t>
            </a:r>
            <a:r>
              <a:rPr lang="en-US" sz="2400" dirty="0">
                <a:latin typeface="Calibri" panose="020F0502020204030204" pitchFamily="34" charset="0"/>
                <a:cs typeface="Calibri" panose="020F0502020204030204" pitchFamily="34" charset="0"/>
              </a:rPr>
              <a:t>’ at 100-200 positions</a:t>
            </a:r>
          </a:p>
        </p:txBody>
      </p:sp>
      <p:pic>
        <p:nvPicPr>
          <p:cNvPr id="2" name="Picture 1" descr="Diagram&#10;&#10;Description automatically generated with medium confidence">
            <a:extLst>
              <a:ext uri="{FF2B5EF4-FFF2-40B4-BE49-F238E27FC236}">
                <a16:creationId xmlns:a16="http://schemas.microsoft.com/office/drawing/2014/main" id="{86733FE5-1B7F-65A8-9953-09C7A2B9E298}"/>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r="23000"/>
          <a:stretch/>
        </p:blipFill>
        <p:spPr>
          <a:xfrm>
            <a:off x="3200400" y="838201"/>
            <a:ext cx="5867400" cy="4286611"/>
          </a:xfrm>
          <a:prstGeom prst="rect">
            <a:avLst/>
          </a:prstGeom>
        </p:spPr>
      </p:pic>
    </p:spTree>
    <p:extLst>
      <p:ext uri="{BB962C8B-B14F-4D97-AF65-F5344CB8AC3E}">
        <p14:creationId xmlns:p14="http://schemas.microsoft.com/office/powerpoint/2010/main" val="3584686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E5FB55-97BF-7AAB-B840-B44547DD08AA}"/>
              </a:ext>
            </a:extLst>
          </p:cNvPr>
          <p:cNvPicPr>
            <a:picLocks noChangeAspect="1"/>
          </p:cNvPicPr>
          <p:nvPr/>
        </p:nvPicPr>
        <p:blipFill>
          <a:blip r:embed="rId2">
            <a:extLst>
              <a:ext uri="{28A0092B-C50C-407E-A947-70E740481C1C}">
                <a14:useLocalDpi xmlns:a14="http://schemas.microsoft.com/office/drawing/2010/main" val="0"/>
              </a:ext>
            </a:extLst>
          </a:blip>
          <a:srcRect b="51305"/>
          <a:stretch>
            <a:fillRect/>
          </a:stretch>
        </p:blipFill>
        <p:spPr>
          <a:xfrm>
            <a:off x="0" y="753687"/>
            <a:ext cx="3864379" cy="2972493"/>
          </a:xfrm>
          <a:prstGeom prst="rect">
            <a:avLst/>
          </a:prstGeom>
        </p:spPr>
      </p:pic>
      <p:sp>
        <p:nvSpPr>
          <p:cNvPr id="3" name="TextBox 2">
            <a:extLst>
              <a:ext uri="{FF2B5EF4-FFF2-40B4-BE49-F238E27FC236}">
                <a16:creationId xmlns:a16="http://schemas.microsoft.com/office/drawing/2014/main" id="{2770F36F-847D-2922-0241-BE4D2692BB4C}"/>
              </a:ext>
            </a:extLst>
          </p:cNvPr>
          <p:cNvSpPr txBox="1"/>
          <p:nvPr/>
        </p:nvSpPr>
        <p:spPr>
          <a:xfrm>
            <a:off x="3961534" y="798773"/>
            <a:ext cx="7916134" cy="830997"/>
          </a:xfrm>
          <a:prstGeom prst="rect">
            <a:avLst/>
          </a:prstGeom>
          <a:noFill/>
        </p:spPr>
        <p:txBody>
          <a:bodyPr wrap="square" rtlCol="0">
            <a:spAutoFit/>
          </a:bodyPr>
          <a:lstStyle/>
          <a:p>
            <a:pPr marL="342900" indent="-342900" algn="l">
              <a:buFont typeface="Arial" panose="020B0604020202020204" pitchFamily="34" charset="0"/>
              <a:buChar char="•"/>
            </a:pPr>
            <a:r>
              <a:rPr lang="en-US" sz="2400" dirty="0"/>
              <a:t>CRISPR activation (</a:t>
            </a:r>
            <a:r>
              <a:rPr lang="en-US" sz="2400" dirty="0" err="1"/>
              <a:t>CRISPRa</a:t>
            </a:r>
            <a:r>
              <a:rPr lang="en-US" sz="2400" dirty="0"/>
              <a:t>) uses fusions of dCas9 with potent transactivation domains</a:t>
            </a:r>
          </a:p>
        </p:txBody>
      </p:sp>
      <p:sp>
        <p:nvSpPr>
          <p:cNvPr id="4" name="TextBox 3">
            <a:extLst>
              <a:ext uri="{FF2B5EF4-FFF2-40B4-BE49-F238E27FC236}">
                <a16:creationId xmlns:a16="http://schemas.microsoft.com/office/drawing/2014/main" id="{12608D68-F443-36B0-C34A-71FAD79DCB1E}"/>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What reasons might there be to use other CRISPR modalities?</a:t>
            </a:r>
            <a:endParaRPr lang="en-US" sz="2800" dirty="0">
              <a:effectLst/>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BAF8440E-2217-7AF3-1E7E-B66C345A96E4}"/>
              </a:ext>
            </a:extLst>
          </p:cNvPr>
          <p:cNvPicPr>
            <a:picLocks noChangeAspect="1"/>
          </p:cNvPicPr>
          <p:nvPr/>
        </p:nvPicPr>
        <p:blipFill>
          <a:blip r:embed="rId3"/>
          <a:stretch>
            <a:fillRect/>
          </a:stretch>
        </p:blipFill>
        <p:spPr>
          <a:xfrm>
            <a:off x="6175092" y="2931680"/>
            <a:ext cx="4825999" cy="3886200"/>
          </a:xfrm>
          <a:prstGeom prst="rect">
            <a:avLst/>
          </a:prstGeom>
        </p:spPr>
      </p:pic>
      <p:cxnSp>
        <p:nvCxnSpPr>
          <p:cNvPr id="7" name="Straight Arrow Connector 6">
            <a:extLst>
              <a:ext uri="{FF2B5EF4-FFF2-40B4-BE49-F238E27FC236}">
                <a16:creationId xmlns:a16="http://schemas.microsoft.com/office/drawing/2014/main" id="{4D6A8BFE-FEA2-AE3C-43BB-1FCE68695B73}"/>
              </a:ext>
            </a:extLst>
          </p:cNvPr>
          <p:cNvCxnSpPr/>
          <p:nvPr/>
        </p:nvCxnSpPr>
        <p:spPr>
          <a:xfrm>
            <a:off x="8350885" y="2892723"/>
            <a:ext cx="0" cy="3718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3489D2-8BA0-C003-F253-7E42B7705DE7}"/>
              </a:ext>
            </a:extLst>
          </p:cNvPr>
          <p:cNvCxnSpPr/>
          <p:nvPr/>
        </p:nvCxnSpPr>
        <p:spPr>
          <a:xfrm>
            <a:off x="9128125" y="2892723"/>
            <a:ext cx="0" cy="3718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D67CAF5-63A5-A29B-FD22-0269371A9E99}"/>
              </a:ext>
            </a:extLst>
          </p:cNvPr>
          <p:cNvSpPr txBox="1"/>
          <p:nvPr/>
        </p:nvSpPr>
        <p:spPr>
          <a:xfrm>
            <a:off x="1170306" y="4057962"/>
            <a:ext cx="4897754" cy="1938992"/>
          </a:xfrm>
          <a:prstGeom prst="rect">
            <a:avLst/>
          </a:prstGeom>
          <a:noFill/>
        </p:spPr>
        <p:txBody>
          <a:bodyPr wrap="square" rtlCol="0">
            <a:spAutoFit/>
          </a:bodyPr>
          <a:lstStyle/>
          <a:p>
            <a:pPr marL="342900" indent="-342900" algn="l">
              <a:buFont typeface="Arial" panose="020B0604020202020204" pitchFamily="34" charset="0"/>
              <a:buChar char="•"/>
            </a:pPr>
            <a:r>
              <a:rPr lang="en-US" sz="2400" dirty="0"/>
              <a:t>Example data comparing CRISPR-KO vs. </a:t>
            </a:r>
            <a:r>
              <a:rPr lang="en-US" sz="2400" dirty="0" err="1"/>
              <a:t>CRISPRa</a:t>
            </a:r>
            <a:r>
              <a:rPr lang="en-US" sz="2400" dirty="0"/>
              <a:t> on same assay</a:t>
            </a:r>
          </a:p>
          <a:p>
            <a:pPr marL="342900" indent="-342900">
              <a:buFont typeface="Arial" panose="020B0604020202020204" pitchFamily="34" charset="0"/>
              <a:buChar char="•"/>
            </a:pPr>
            <a:r>
              <a:rPr lang="en-US" sz="2400" dirty="0">
                <a:solidFill>
                  <a:srgbClr val="FF0000"/>
                </a:solidFill>
              </a:rPr>
              <a:t>Why might a gene show up as a hit in </a:t>
            </a:r>
            <a:r>
              <a:rPr lang="en-US" sz="2400" dirty="0" err="1">
                <a:solidFill>
                  <a:srgbClr val="FF0000"/>
                </a:solidFill>
              </a:rPr>
              <a:t>CRISPRa</a:t>
            </a:r>
            <a:r>
              <a:rPr lang="en-US" sz="2400" dirty="0">
                <a:solidFill>
                  <a:srgbClr val="FF0000"/>
                </a:solidFill>
              </a:rPr>
              <a:t> screen but not CRISPR-KO screen?</a:t>
            </a:r>
          </a:p>
        </p:txBody>
      </p:sp>
      <p:sp>
        <p:nvSpPr>
          <p:cNvPr id="10" name="TextBox 9">
            <a:extLst>
              <a:ext uri="{FF2B5EF4-FFF2-40B4-BE49-F238E27FC236}">
                <a16:creationId xmlns:a16="http://schemas.microsoft.com/office/drawing/2014/main" id="{E37AD92D-FBE9-E1B7-8C39-46E291230ED3}"/>
              </a:ext>
            </a:extLst>
          </p:cNvPr>
          <p:cNvSpPr txBox="1"/>
          <p:nvPr/>
        </p:nvSpPr>
        <p:spPr>
          <a:xfrm>
            <a:off x="9511394" y="6550223"/>
            <a:ext cx="2680606" cy="307777"/>
          </a:xfrm>
          <a:prstGeom prst="rect">
            <a:avLst/>
          </a:prstGeom>
          <a:noFill/>
        </p:spPr>
        <p:txBody>
          <a:bodyPr wrap="none" rtlCol="0">
            <a:spAutoFit/>
          </a:bodyPr>
          <a:lstStyle/>
          <a:p>
            <a:r>
              <a:rPr lang="en-US" sz="1400" i="1" dirty="0"/>
              <a:t>Hamilton et al 2023 Cell Genomics</a:t>
            </a:r>
          </a:p>
        </p:txBody>
      </p:sp>
    </p:spTree>
    <p:extLst>
      <p:ext uri="{BB962C8B-B14F-4D97-AF65-F5344CB8AC3E}">
        <p14:creationId xmlns:p14="http://schemas.microsoft.com/office/powerpoint/2010/main" val="351905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CF6A8-A1C0-19FF-5F69-3C69271A0332}"/>
              </a:ext>
            </a:extLst>
          </p:cNvPr>
          <p:cNvPicPr>
            <a:picLocks noChangeAspect="1"/>
          </p:cNvPicPr>
          <p:nvPr/>
        </p:nvPicPr>
        <p:blipFill rotWithShape="1">
          <a:blip r:embed="rId2"/>
          <a:srcRect l="2726" r="-1" b="30225"/>
          <a:stretch/>
        </p:blipFill>
        <p:spPr>
          <a:xfrm>
            <a:off x="437036" y="1369637"/>
            <a:ext cx="4255564" cy="4785173"/>
          </a:xfrm>
          <a:prstGeom prst="rect">
            <a:avLst/>
          </a:prstGeom>
        </p:spPr>
      </p:pic>
      <p:sp>
        <p:nvSpPr>
          <p:cNvPr id="6" name="TextBox 5">
            <a:extLst>
              <a:ext uri="{FF2B5EF4-FFF2-40B4-BE49-F238E27FC236}">
                <a16:creationId xmlns:a16="http://schemas.microsoft.com/office/drawing/2014/main" id="{1EDF4CF9-11FA-74F1-30DF-37DF7F4BE6C8}"/>
              </a:ext>
            </a:extLst>
          </p:cNvPr>
          <p:cNvSpPr txBox="1"/>
          <p:nvPr/>
        </p:nvSpPr>
        <p:spPr>
          <a:xfrm>
            <a:off x="0" y="181904"/>
            <a:ext cx="12192000" cy="523220"/>
          </a:xfrm>
          <a:prstGeom prst="rect">
            <a:avLst/>
          </a:prstGeom>
          <a:noFill/>
        </p:spPr>
        <p:txBody>
          <a:bodyPr wrap="square">
            <a:spAutoFit/>
          </a:bodyPr>
          <a:lstStyle/>
          <a:p>
            <a:pPr algn="ctr"/>
            <a:r>
              <a:rPr lang="en-US" sz="2800" b="1" dirty="0">
                <a:solidFill>
                  <a:srgbClr val="FF0000"/>
                </a:solidFill>
              </a:rPr>
              <a:t>Why might a gene show up as a hit in </a:t>
            </a:r>
            <a:r>
              <a:rPr lang="en-US" sz="2800" b="1" dirty="0" err="1">
                <a:solidFill>
                  <a:srgbClr val="FF0000"/>
                </a:solidFill>
              </a:rPr>
              <a:t>CRISPRa</a:t>
            </a:r>
            <a:r>
              <a:rPr lang="en-US" sz="2800" b="1" dirty="0">
                <a:solidFill>
                  <a:srgbClr val="FF0000"/>
                </a:solidFill>
              </a:rPr>
              <a:t> screen but not CRISPR-KO screen?</a:t>
            </a:r>
          </a:p>
        </p:txBody>
      </p:sp>
      <p:sp>
        <p:nvSpPr>
          <p:cNvPr id="8" name="TextBox 7">
            <a:extLst>
              <a:ext uri="{FF2B5EF4-FFF2-40B4-BE49-F238E27FC236}">
                <a16:creationId xmlns:a16="http://schemas.microsoft.com/office/drawing/2014/main" id="{DBC2AA1A-E0ED-A558-7915-212287238871}"/>
              </a:ext>
            </a:extLst>
          </p:cNvPr>
          <p:cNvSpPr txBox="1"/>
          <p:nvPr/>
        </p:nvSpPr>
        <p:spPr>
          <a:xfrm>
            <a:off x="5046824" y="1369637"/>
            <a:ext cx="6941976" cy="830997"/>
          </a:xfrm>
          <a:prstGeom prst="rect">
            <a:avLst/>
          </a:prstGeom>
          <a:noFill/>
        </p:spPr>
        <p:txBody>
          <a:bodyPr wrap="square">
            <a:spAutoFit/>
          </a:bodyPr>
          <a:lstStyle/>
          <a:p>
            <a:pPr marL="742950" lvl="1" indent="-285750">
              <a:buFont typeface="Arial" panose="020B0604020202020204" pitchFamily="34" charset="0"/>
              <a:buChar char="•"/>
            </a:pPr>
            <a:r>
              <a:rPr lang="en-US" sz="2400" dirty="0"/>
              <a:t>Not expressed strongly in target cell line but capable of changing cell behavior</a:t>
            </a:r>
          </a:p>
        </p:txBody>
      </p:sp>
      <p:pic>
        <p:nvPicPr>
          <p:cNvPr id="1026" name="Picture 2">
            <a:extLst>
              <a:ext uri="{FF2B5EF4-FFF2-40B4-BE49-F238E27FC236}">
                <a16:creationId xmlns:a16="http://schemas.microsoft.com/office/drawing/2014/main" id="{51EECCAD-8DCB-AD1E-774E-B48ECA947E16}"/>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1967" t="63552" r="70129" b="16052"/>
          <a:stretch/>
        </p:blipFill>
        <p:spPr bwMode="auto">
          <a:xfrm rot="9344332">
            <a:off x="3354670" y="3520922"/>
            <a:ext cx="600251" cy="71104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33BFFF8-A443-E29A-9B2D-80DEEE1F530D}"/>
              </a:ext>
            </a:extLst>
          </p:cNvPr>
          <p:cNvSpPr txBox="1"/>
          <p:nvPr/>
        </p:nvSpPr>
        <p:spPr>
          <a:xfrm>
            <a:off x="3185160" y="3048000"/>
            <a:ext cx="1181734" cy="461665"/>
          </a:xfrm>
          <a:prstGeom prst="rect">
            <a:avLst/>
          </a:prstGeom>
          <a:noFill/>
        </p:spPr>
        <p:txBody>
          <a:bodyPr wrap="none" rtlCol="0">
            <a:spAutoFit/>
          </a:bodyPr>
          <a:lstStyle/>
          <a:p>
            <a:pPr algn="l"/>
            <a:r>
              <a:rPr lang="en-US" sz="2400" b="1" i="1" dirty="0">
                <a:solidFill>
                  <a:srgbClr val="00B050"/>
                </a:solidFill>
              </a:rPr>
              <a:t>SCARB1</a:t>
            </a:r>
          </a:p>
        </p:txBody>
      </p:sp>
    </p:spTree>
    <p:extLst>
      <p:ext uri="{BB962C8B-B14F-4D97-AF65-F5344CB8AC3E}">
        <p14:creationId xmlns:p14="http://schemas.microsoft.com/office/powerpoint/2010/main" val="15766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CF6A8-A1C0-19FF-5F69-3C69271A0332}"/>
              </a:ext>
            </a:extLst>
          </p:cNvPr>
          <p:cNvPicPr>
            <a:picLocks noChangeAspect="1"/>
          </p:cNvPicPr>
          <p:nvPr/>
        </p:nvPicPr>
        <p:blipFill rotWithShape="1">
          <a:blip r:embed="rId2"/>
          <a:srcRect l="2726" r="-1" b="30225"/>
          <a:stretch/>
        </p:blipFill>
        <p:spPr>
          <a:xfrm>
            <a:off x="437036" y="1369637"/>
            <a:ext cx="4255564" cy="4785173"/>
          </a:xfrm>
          <a:prstGeom prst="rect">
            <a:avLst/>
          </a:prstGeom>
        </p:spPr>
      </p:pic>
      <p:sp>
        <p:nvSpPr>
          <p:cNvPr id="6" name="TextBox 5">
            <a:extLst>
              <a:ext uri="{FF2B5EF4-FFF2-40B4-BE49-F238E27FC236}">
                <a16:creationId xmlns:a16="http://schemas.microsoft.com/office/drawing/2014/main" id="{1EDF4CF9-11FA-74F1-30DF-37DF7F4BE6C8}"/>
              </a:ext>
            </a:extLst>
          </p:cNvPr>
          <p:cNvSpPr txBox="1"/>
          <p:nvPr/>
        </p:nvSpPr>
        <p:spPr>
          <a:xfrm>
            <a:off x="0" y="181904"/>
            <a:ext cx="12192000" cy="523220"/>
          </a:xfrm>
          <a:prstGeom prst="rect">
            <a:avLst/>
          </a:prstGeom>
          <a:noFill/>
        </p:spPr>
        <p:txBody>
          <a:bodyPr wrap="square">
            <a:spAutoFit/>
          </a:bodyPr>
          <a:lstStyle/>
          <a:p>
            <a:pPr algn="ctr"/>
            <a:r>
              <a:rPr lang="en-US" sz="2800" b="1" dirty="0">
                <a:solidFill>
                  <a:srgbClr val="FF0000"/>
                </a:solidFill>
              </a:rPr>
              <a:t>Why might a gene show up as a hit in CRISPR-KO screen but not </a:t>
            </a:r>
            <a:r>
              <a:rPr lang="en-US" sz="2800" b="1" dirty="0" err="1">
                <a:solidFill>
                  <a:srgbClr val="FF0000"/>
                </a:solidFill>
              </a:rPr>
              <a:t>CRISPRa</a:t>
            </a:r>
            <a:r>
              <a:rPr lang="en-US" sz="2800" b="1" dirty="0">
                <a:solidFill>
                  <a:srgbClr val="FF0000"/>
                </a:solidFill>
              </a:rPr>
              <a:t> screen?</a:t>
            </a:r>
          </a:p>
        </p:txBody>
      </p:sp>
      <p:sp>
        <p:nvSpPr>
          <p:cNvPr id="8" name="TextBox 7">
            <a:extLst>
              <a:ext uri="{FF2B5EF4-FFF2-40B4-BE49-F238E27FC236}">
                <a16:creationId xmlns:a16="http://schemas.microsoft.com/office/drawing/2014/main" id="{DBC2AA1A-E0ED-A558-7915-212287238871}"/>
              </a:ext>
            </a:extLst>
          </p:cNvPr>
          <p:cNvSpPr txBox="1"/>
          <p:nvPr/>
        </p:nvSpPr>
        <p:spPr>
          <a:xfrm>
            <a:off x="5046824" y="1369637"/>
            <a:ext cx="6941976" cy="830997"/>
          </a:xfrm>
          <a:prstGeom prst="rect">
            <a:avLst/>
          </a:prstGeom>
          <a:noFill/>
        </p:spPr>
        <p:txBody>
          <a:bodyPr wrap="square">
            <a:spAutoFit/>
          </a:bodyPr>
          <a:lstStyle/>
          <a:p>
            <a:pPr marL="742950" lvl="1" indent="-285750">
              <a:buFont typeface="Arial" panose="020B0604020202020204" pitchFamily="34" charset="0"/>
              <a:buChar char="•"/>
            </a:pPr>
            <a:r>
              <a:rPr lang="en-US" sz="2400" dirty="0"/>
              <a:t>Necessary cog in a process but must act in concert with other players</a:t>
            </a:r>
          </a:p>
        </p:txBody>
      </p:sp>
      <p:pic>
        <p:nvPicPr>
          <p:cNvPr id="3" name="Picture 2">
            <a:extLst>
              <a:ext uri="{FF2B5EF4-FFF2-40B4-BE49-F238E27FC236}">
                <a16:creationId xmlns:a16="http://schemas.microsoft.com/office/drawing/2014/main" id="{B8287C16-E1BB-75BE-7799-826A65AA7949}"/>
              </a:ext>
            </a:extLst>
          </p:cNvPr>
          <p:cNvPicPr>
            <a:picLocks noChangeAspect="1"/>
          </p:cNvPicPr>
          <p:nvPr/>
        </p:nvPicPr>
        <p:blipFill>
          <a:blip r:embed="rId3"/>
          <a:stretch>
            <a:fillRect/>
          </a:stretch>
        </p:blipFill>
        <p:spPr>
          <a:xfrm>
            <a:off x="4692599" y="2287704"/>
            <a:ext cx="7457269" cy="2284296"/>
          </a:xfrm>
          <a:prstGeom prst="rect">
            <a:avLst/>
          </a:prstGeom>
        </p:spPr>
      </p:pic>
      <p:sp>
        <p:nvSpPr>
          <p:cNvPr id="5" name="TextBox 4">
            <a:extLst>
              <a:ext uri="{FF2B5EF4-FFF2-40B4-BE49-F238E27FC236}">
                <a16:creationId xmlns:a16="http://schemas.microsoft.com/office/drawing/2014/main" id="{D4B4D5FA-4D84-7094-6782-CE8C89645197}"/>
              </a:ext>
            </a:extLst>
          </p:cNvPr>
          <p:cNvSpPr txBox="1"/>
          <p:nvPr/>
        </p:nvSpPr>
        <p:spPr>
          <a:xfrm>
            <a:off x="9264562" y="4572000"/>
            <a:ext cx="3017686" cy="307777"/>
          </a:xfrm>
          <a:prstGeom prst="rect">
            <a:avLst/>
          </a:prstGeom>
          <a:noFill/>
        </p:spPr>
        <p:txBody>
          <a:bodyPr wrap="none" rtlCol="0">
            <a:spAutoFit/>
          </a:bodyPr>
          <a:lstStyle/>
          <a:p>
            <a:r>
              <a:rPr lang="en-US" sz="1400" i="1" dirty="0"/>
              <a:t>Williams and Uribe 2007, Nat Rev MCB</a:t>
            </a:r>
          </a:p>
        </p:txBody>
      </p:sp>
    </p:spTree>
    <p:extLst>
      <p:ext uri="{BB962C8B-B14F-4D97-AF65-F5344CB8AC3E}">
        <p14:creationId xmlns:p14="http://schemas.microsoft.com/office/powerpoint/2010/main" val="60122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3BF99B-7C74-A116-31F7-7AD691790261}"/>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What reasons might there be to use other CRISPR modalities?</a:t>
            </a:r>
            <a:endParaRPr lang="en-US" sz="2800" dirty="0">
              <a:effectLs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0C33F160-A8E6-26B9-EC1C-46F9DB3514AE}"/>
              </a:ext>
            </a:extLst>
          </p:cNvPr>
          <p:cNvSpPr txBox="1"/>
          <p:nvPr/>
        </p:nvSpPr>
        <p:spPr>
          <a:xfrm>
            <a:off x="363940" y="987189"/>
            <a:ext cx="11432275" cy="461665"/>
          </a:xfrm>
          <a:prstGeom prst="rect">
            <a:avLst/>
          </a:prstGeom>
          <a:noFill/>
        </p:spPr>
        <p:txBody>
          <a:bodyPr wrap="square" rtlCol="0">
            <a:spAutoFit/>
          </a:bodyPr>
          <a:lstStyle/>
          <a:p>
            <a:pPr marL="285750" indent="-285750" algn="l">
              <a:buFont typeface="Arial" panose="020B0604020202020204" pitchFamily="34" charset="0"/>
              <a:buChar char="•"/>
            </a:pPr>
            <a:r>
              <a:rPr lang="en-US" sz="2400" b="1" dirty="0">
                <a:solidFill>
                  <a:srgbClr val="FF0000"/>
                </a:solidFill>
              </a:rPr>
              <a:t>Base editing vs. CRISPR-KO/</a:t>
            </a:r>
            <a:r>
              <a:rPr lang="en-US" sz="2400" b="1" dirty="0" err="1">
                <a:solidFill>
                  <a:srgbClr val="FF0000"/>
                </a:solidFill>
              </a:rPr>
              <a:t>CRISPRi</a:t>
            </a:r>
            <a:endParaRPr lang="en-US" sz="2400" b="1" dirty="0">
              <a:solidFill>
                <a:srgbClr val="FF0000"/>
              </a:solidFill>
            </a:endParaRPr>
          </a:p>
        </p:txBody>
      </p:sp>
      <p:pic>
        <p:nvPicPr>
          <p:cNvPr id="4" name="Picture 3">
            <a:extLst>
              <a:ext uri="{FF2B5EF4-FFF2-40B4-BE49-F238E27FC236}">
                <a16:creationId xmlns:a16="http://schemas.microsoft.com/office/drawing/2014/main" id="{381C9AA0-2DD7-A506-353B-A860E477EFD4}"/>
              </a:ext>
            </a:extLst>
          </p:cNvPr>
          <p:cNvPicPr>
            <a:picLocks noChangeAspect="1"/>
          </p:cNvPicPr>
          <p:nvPr/>
        </p:nvPicPr>
        <p:blipFill>
          <a:blip r:embed="rId2"/>
          <a:stretch>
            <a:fillRect/>
          </a:stretch>
        </p:blipFill>
        <p:spPr>
          <a:xfrm>
            <a:off x="2394985" y="1721224"/>
            <a:ext cx="7402030" cy="4757538"/>
          </a:xfrm>
          <a:prstGeom prst="rect">
            <a:avLst/>
          </a:prstGeom>
        </p:spPr>
      </p:pic>
      <p:sp>
        <p:nvSpPr>
          <p:cNvPr id="5" name="TextBox 4">
            <a:extLst>
              <a:ext uri="{FF2B5EF4-FFF2-40B4-BE49-F238E27FC236}">
                <a16:creationId xmlns:a16="http://schemas.microsoft.com/office/drawing/2014/main" id="{144AF281-976E-E3C2-ADE2-149633D2F108}"/>
              </a:ext>
            </a:extLst>
          </p:cNvPr>
          <p:cNvSpPr txBox="1"/>
          <p:nvPr/>
        </p:nvSpPr>
        <p:spPr>
          <a:xfrm>
            <a:off x="10216024" y="6550223"/>
            <a:ext cx="3481100" cy="307777"/>
          </a:xfrm>
          <a:prstGeom prst="rect">
            <a:avLst/>
          </a:prstGeom>
          <a:noFill/>
        </p:spPr>
        <p:txBody>
          <a:bodyPr wrap="square" rtlCol="0">
            <a:spAutoFit/>
          </a:bodyPr>
          <a:lstStyle/>
          <a:p>
            <a:r>
              <a:rPr lang="en-US" sz="1400" i="1" dirty="0"/>
              <a:t>Crisprmedicinenews.com</a:t>
            </a:r>
            <a:endParaRPr lang="en-US" sz="1400" i="1" dirty="0">
              <a:cs typeface="Arial" panose="020B0604020202020204" pitchFamily="34" charset="0"/>
            </a:endParaRPr>
          </a:p>
        </p:txBody>
      </p:sp>
    </p:spTree>
    <p:extLst>
      <p:ext uri="{BB962C8B-B14F-4D97-AF65-F5344CB8AC3E}">
        <p14:creationId xmlns:p14="http://schemas.microsoft.com/office/powerpoint/2010/main" val="3644362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D91F99-1239-B321-0C56-B983844192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881998"/>
            <a:ext cx="6673731" cy="3749040"/>
          </a:xfrm>
          <a:prstGeom prst="rect">
            <a:avLst/>
          </a:prstGeom>
        </p:spPr>
      </p:pic>
      <p:pic>
        <p:nvPicPr>
          <p:cNvPr id="5" name="Picture 4">
            <a:extLst>
              <a:ext uri="{FF2B5EF4-FFF2-40B4-BE49-F238E27FC236}">
                <a16:creationId xmlns:a16="http://schemas.microsoft.com/office/drawing/2014/main" id="{081376C8-014C-B9C9-76D4-982AFFE803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3140" y="881998"/>
            <a:ext cx="5124159" cy="3749040"/>
          </a:xfrm>
          <a:prstGeom prst="rect">
            <a:avLst/>
          </a:prstGeom>
        </p:spPr>
      </p:pic>
      <p:sp>
        <p:nvSpPr>
          <p:cNvPr id="6" name="TextBox 5">
            <a:extLst>
              <a:ext uri="{FF2B5EF4-FFF2-40B4-BE49-F238E27FC236}">
                <a16:creationId xmlns:a16="http://schemas.microsoft.com/office/drawing/2014/main" id="{42D81F73-8A93-4757-6515-FD0553D1675D}"/>
              </a:ext>
            </a:extLst>
          </p:cNvPr>
          <p:cNvSpPr txBox="1"/>
          <p:nvPr/>
        </p:nvSpPr>
        <p:spPr>
          <a:xfrm>
            <a:off x="9673473" y="6568036"/>
            <a:ext cx="2259593" cy="307777"/>
          </a:xfrm>
          <a:prstGeom prst="rect">
            <a:avLst/>
          </a:prstGeom>
          <a:noFill/>
        </p:spPr>
        <p:txBody>
          <a:bodyPr wrap="none" rtlCol="0">
            <a:spAutoFit/>
          </a:bodyPr>
          <a:lstStyle/>
          <a:p>
            <a:r>
              <a:rPr lang="en-US" sz="1400" i="1" dirty="0" err="1"/>
              <a:t>Cuella</a:t>
            </a:r>
            <a:r>
              <a:rPr lang="en-US" sz="1400" i="1" dirty="0"/>
              <a:t>-Martin et al 2021 Cell</a:t>
            </a:r>
          </a:p>
        </p:txBody>
      </p:sp>
      <p:sp>
        <p:nvSpPr>
          <p:cNvPr id="7" name="TextBox 6">
            <a:extLst>
              <a:ext uri="{FF2B5EF4-FFF2-40B4-BE49-F238E27FC236}">
                <a16:creationId xmlns:a16="http://schemas.microsoft.com/office/drawing/2014/main" id="{1B729365-6DF0-259E-EEDE-920DE2F82C29}"/>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Tiled base editing screens reveal key protein regions</a:t>
            </a:r>
            <a:endParaRPr lang="en-US" sz="2800" dirty="0">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431D7076-6B37-34CA-7F0B-B2C4DD64B1D0}"/>
              </a:ext>
            </a:extLst>
          </p:cNvPr>
          <p:cNvSpPr txBox="1"/>
          <p:nvPr/>
        </p:nvSpPr>
        <p:spPr>
          <a:xfrm>
            <a:off x="157163" y="4692333"/>
            <a:ext cx="11868149" cy="1569660"/>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t>Tiled base editing of entire 53BP1 coding region reveals positions that alter interaction with USP28, thereby altering doxorubicin sensitivity</a:t>
            </a:r>
          </a:p>
          <a:p>
            <a:pPr marL="285750" indent="-285750" algn="l">
              <a:buFont typeface="Arial" panose="020B0604020202020204" pitchFamily="34" charset="0"/>
              <a:buChar char="•"/>
            </a:pPr>
            <a:r>
              <a:rPr lang="en-US" sz="2400" dirty="0"/>
              <a:t>Can be used to distinguish pathogenic vs. benign genomic variants</a:t>
            </a:r>
          </a:p>
          <a:p>
            <a:pPr marL="285750" indent="-285750" algn="l">
              <a:buFont typeface="Arial" panose="020B0604020202020204" pitchFamily="34" charset="0"/>
              <a:buChar char="•"/>
            </a:pPr>
            <a:r>
              <a:rPr lang="en-US" sz="2400" dirty="0"/>
              <a:t>No way to get this amino acid-level resolution with RNAi, CRISPR-KO, or </a:t>
            </a:r>
            <a:r>
              <a:rPr lang="en-US" sz="2400" dirty="0" err="1"/>
              <a:t>CRISPRi</a:t>
            </a:r>
            <a:endParaRPr lang="en-US" sz="2400" dirty="0"/>
          </a:p>
        </p:txBody>
      </p:sp>
    </p:spTree>
    <p:extLst>
      <p:ext uri="{BB962C8B-B14F-4D97-AF65-F5344CB8AC3E}">
        <p14:creationId xmlns:p14="http://schemas.microsoft.com/office/powerpoint/2010/main" val="3256419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1079DC-0317-0E5D-0CA7-695B10CC1383}"/>
              </a:ext>
            </a:extLst>
          </p:cNvPr>
          <p:cNvSpPr txBox="1"/>
          <p:nvPr/>
        </p:nvSpPr>
        <p:spPr>
          <a:xfrm>
            <a:off x="11008534" y="6550223"/>
            <a:ext cx="1183466" cy="307777"/>
          </a:xfrm>
          <a:prstGeom prst="rect">
            <a:avLst/>
          </a:prstGeom>
          <a:noFill/>
        </p:spPr>
        <p:txBody>
          <a:bodyPr wrap="none" rtlCol="0">
            <a:spAutoFit/>
          </a:bodyPr>
          <a:lstStyle/>
          <a:p>
            <a:r>
              <a:rPr lang="en-US" sz="1400" i="1" dirty="0"/>
              <a:t>Addgene.com</a:t>
            </a:r>
          </a:p>
        </p:txBody>
      </p:sp>
      <p:sp>
        <p:nvSpPr>
          <p:cNvPr id="4" name="TextBox 3">
            <a:extLst>
              <a:ext uri="{FF2B5EF4-FFF2-40B4-BE49-F238E27FC236}">
                <a16:creationId xmlns:a16="http://schemas.microsoft.com/office/drawing/2014/main" id="{9D1AAFD9-3B37-3B78-42AD-16863876131B}"/>
              </a:ext>
            </a:extLst>
          </p:cNvPr>
          <p:cNvSpPr txBox="1"/>
          <p:nvPr/>
        </p:nvSpPr>
        <p:spPr>
          <a:xfrm>
            <a:off x="0" y="95150"/>
            <a:ext cx="12192000" cy="523220"/>
          </a:xfrm>
          <a:prstGeom prst="rect">
            <a:avLst/>
          </a:prstGeom>
          <a:noFill/>
        </p:spPr>
        <p:txBody>
          <a:bodyPr wrap="square" rtlCol="0">
            <a:spAutoFit/>
          </a:bodyPr>
          <a:lstStyle/>
          <a:p>
            <a:pPr algn="ctr"/>
            <a:r>
              <a:rPr lang="en-US" sz="2800" b="1" dirty="0"/>
              <a:t>Prime editing: search and replace gene editing</a:t>
            </a:r>
          </a:p>
        </p:txBody>
      </p:sp>
      <p:sp>
        <p:nvSpPr>
          <p:cNvPr id="5" name="TextBox 4">
            <a:extLst>
              <a:ext uri="{FF2B5EF4-FFF2-40B4-BE49-F238E27FC236}">
                <a16:creationId xmlns:a16="http://schemas.microsoft.com/office/drawing/2014/main" id="{8EB2C2F3-6E4A-5860-FB28-F5F1513FBF31}"/>
              </a:ext>
            </a:extLst>
          </p:cNvPr>
          <p:cNvSpPr txBox="1"/>
          <p:nvPr/>
        </p:nvSpPr>
        <p:spPr>
          <a:xfrm>
            <a:off x="176633" y="673290"/>
            <a:ext cx="10524617" cy="461665"/>
          </a:xfrm>
          <a:prstGeom prst="rect">
            <a:avLst/>
          </a:prstGeom>
          <a:noFill/>
        </p:spPr>
        <p:txBody>
          <a:bodyPr wrap="square" rtlCol="0">
            <a:spAutoFit/>
          </a:bodyPr>
          <a:lstStyle/>
          <a:p>
            <a:pPr algn="l"/>
            <a:r>
              <a:rPr lang="en-US" sz="2400" dirty="0"/>
              <a:t>Prime editing harnesses reverse transcriptase to write sequences into genome</a:t>
            </a:r>
          </a:p>
        </p:txBody>
      </p:sp>
      <p:pic>
        <p:nvPicPr>
          <p:cNvPr id="2050" name="Picture 2" descr="CRISPR prime editing schematic. The parts of the prime editor and pegRNA are indicated. The prime editor consists of a Cas9n H840A nickase fused to a reverse transcriptase (RT), while the pegRNA includes spacer, scaffold, RT template, and primer binding site (PBS) sequences. The desired edit is part of the RT template. In the first step, these components form a complex, bind target DNA, and nick the Cas9 non-target strand. Next, the primer sequence binds the freed non-target strand, with the PBS hybridizing with genomic DNA. The RT extends the nicked strand using the RT template, incorporating the edit into target DNA. Finally, the DNA is freed from the prime editing complex, and cellular endonucleases and mismatch repair resolve the heteroduplex. ">
            <a:extLst>
              <a:ext uri="{FF2B5EF4-FFF2-40B4-BE49-F238E27FC236}">
                <a16:creationId xmlns:a16="http://schemas.microsoft.com/office/drawing/2014/main" id="{6DFC36F1-4F5A-A60A-9CA9-6484C58D6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00638"/>
            <a:ext cx="12192000" cy="4065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243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973ADBE2-657A-3BCA-161C-AF375AFC3B4D}"/>
              </a:ext>
            </a:extLst>
          </p:cNvPr>
          <p:cNvPicPr>
            <a:picLocks noChangeAspect="1"/>
          </p:cNvPicPr>
          <p:nvPr/>
        </p:nvPicPr>
        <p:blipFill>
          <a:blip r:embed="rId2"/>
          <a:stretch>
            <a:fillRect/>
          </a:stretch>
        </p:blipFill>
        <p:spPr>
          <a:xfrm>
            <a:off x="7688095" y="0"/>
            <a:ext cx="4644985" cy="6858000"/>
          </a:xfrm>
          <a:prstGeom prst="rect">
            <a:avLst/>
          </a:prstGeom>
        </p:spPr>
      </p:pic>
      <p:sp>
        <p:nvSpPr>
          <p:cNvPr id="3" name="TextBox 2">
            <a:extLst>
              <a:ext uri="{FF2B5EF4-FFF2-40B4-BE49-F238E27FC236}">
                <a16:creationId xmlns:a16="http://schemas.microsoft.com/office/drawing/2014/main" id="{59936F0C-1863-ABEA-34A5-A3918CFB93FE}"/>
              </a:ext>
            </a:extLst>
          </p:cNvPr>
          <p:cNvSpPr txBox="1"/>
          <p:nvPr/>
        </p:nvSpPr>
        <p:spPr>
          <a:xfrm>
            <a:off x="0" y="95150"/>
            <a:ext cx="7751482" cy="954107"/>
          </a:xfrm>
          <a:prstGeom prst="rect">
            <a:avLst/>
          </a:prstGeom>
          <a:noFill/>
        </p:spPr>
        <p:txBody>
          <a:bodyPr wrap="square" rtlCol="0">
            <a:spAutoFit/>
          </a:bodyPr>
          <a:lstStyle/>
          <a:p>
            <a:pPr algn="ctr"/>
            <a:r>
              <a:rPr lang="en-US" sz="2800" b="1" dirty="0"/>
              <a:t>Prime editing: the ideal tool for saturation coding variant screening</a:t>
            </a:r>
          </a:p>
        </p:txBody>
      </p:sp>
      <p:sp>
        <p:nvSpPr>
          <p:cNvPr id="4" name="TextBox 3">
            <a:extLst>
              <a:ext uri="{FF2B5EF4-FFF2-40B4-BE49-F238E27FC236}">
                <a16:creationId xmlns:a16="http://schemas.microsoft.com/office/drawing/2014/main" id="{53F60977-4A74-C839-2B53-421812D7B12B}"/>
              </a:ext>
            </a:extLst>
          </p:cNvPr>
          <p:cNvSpPr txBox="1"/>
          <p:nvPr/>
        </p:nvSpPr>
        <p:spPr>
          <a:xfrm>
            <a:off x="1" y="1144407"/>
            <a:ext cx="7512424" cy="1938992"/>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t>Can evaluate function of every possible variant</a:t>
            </a:r>
          </a:p>
          <a:p>
            <a:pPr marL="285750" indent="-285750" algn="l">
              <a:buFont typeface="Arial" panose="020B0604020202020204" pitchFamily="34" charset="0"/>
              <a:buChar char="•"/>
            </a:pPr>
            <a:r>
              <a:rPr lang="en-US" sz="2400" dirty="0"/>
              <a:t>Allows classification of variants observed in genome sequencing</a:t>
            </a:r>
          </a:p>
          <a:p>
            <a:pPr marL="285750" indent="-285750" algn="l">
              <a:buFont typeface="Arial" panose="020B0604020202020204" pitchFamily="34" charset="0"/>
              <a:buChar char="•"/>
            </a:pPr>
            <a:r>
              <a:rPr lang="en-US" sz="2400" dirty="0"/>
              <a:t>Example: prime editing evaluation of 23,092 of the 27,513 possible SNVs in ATM, a cancer-associated gene   </a:t>
            </a:r>
          </a:p>
        </p:txBody>
      </p:sp>
      <p:pic>
        <p:nvPicPr>
          <p:cNvPr id="6" name="Picture 5">
            <a:extLst>
              <a:ext uri="{FF2B5EF4-FFF2-40B4-BE49-F238E27FC236}">
                <a16:creationId xmlns:a16="http://schemas.microsoft.com/office/drawing/2014/main" id="{9358B859-5537-2138-700A-E38BFDD7F09A}"/>
              </a:ext>
            </a:extLst>
          </p:cNvPr>
          <p:cNvPicPr>
            <a:picLocks noChangeAspect="1"/>
          </p:cNvPicPr>
          <p:nvPr/>
        </p:nvPicPr>
        <p:blipFill>
          <a:blip r:embed="rId3"/>
          <a:srcRect l="9292" t="8311"/>
          <a:stretch>
            <a:fillRect/>
          </a:stretch>
        </p:blipFill>
        <p:spPr>
          <a:xfrm>
            <a:off x="1456466" y="3178549"/>
            <a:ext cx="4526736" cy="3030071"/>
          </a:xfrm>
          <a:prstGeom prst="rect">
            <a:avLst/>
          </a:prstGeom>
        </p:spPr>
      </p:pic>
      <p:sp>
        <p:nvSpPr>
          <p:cNvPr id="7" name="TextBox 6">
            <a:extLst>
              <a:ext uri="{FF2B5EF4-FFF2-40B4-BE49-F238E27FC236}">
                <a16:creationId xmlns:a16="http://schemas.microsoft.com/office/drawing/2014/main" id="{682BDC3F-E20D-4904-D48A-1AC0952B949E}"/>
              </a:ext>
            </a:extLst>
          </p:cNvPr>
          <p:cNvSpPr txBox="1"/>
          <p:nvPr/>
        </p:nvSpPr>
        <p:spPr>
          <a:xfrm>
            <a:off x="0" y="6550223"/>
            <a:ext cx="1498167" cy="307777"/>
          </a:xfrm>
          <a:prstGeom prst="rect">
            <a:avLst/>
          </a:prstGeom>
          <a:noFill/>
        </p:spPr>
        <p:txBody>
          <a:bodyPr wrap="none" rtlCol="0">
            <a:spAutoFit/>
          </a:bodyPr>
          <a:lstStyle/>
          <a:p>
            <a:r>
              <a:rPr lang="en-US" sz="1400" i="1"/>
              <a:t>Lee et al 2025 Cell</a:t>
            </a:r>
            <a:endParaRPr lang="en-US" sz="1400" i="1" dirty="0"/>
          </a:p>
        </p:txBody>
      </p:sp>
    </p:spTree>
    <p:extLst>
      <p:ext uri="{BB962C8B-B14F-4D97-AF65-F5344CB8AC3E}">
        <p14:creationId xmlns:p14="http://schemas.microsoft.com/office/powerpoint/2010/main" val="3615411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D51F59-7049-8C30-5CF1-11002A284B1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398" t="48883" r="25039"/>
          <a:stretch/>
        </p:blipFill>
        <p:spPr>
          <a:xfrm>
            <a:off x="-2" y="885825"/>
            <a:ext cx="12145929" cy="3519488"/>
          </a:xfrm>
          <a:prstGeom prst="rect">
            <a:avLst/>
          </a:prstGeom>
        </p:spPr>
      </p:pic>
      <p:sp>
        <p:nvSpPr>
          <p:cNvPr id="4" name="TextBox 3">
            <a:extLst>
              <a:ext uri="{FF2B5EF4-FFF2-40B4-BE49-F238E27FC236}">
                <a16:creationId xmlns:a16="http://schemas.microsoft.com/office/drawing/2014/main" id="{13FE7A51-AAAE-6441-4586-457541652E41}"/>
              </a:ext>
            </a:extLst>
          </p:cNvPr>
          <p:cNvSpPr txBox="1"/>
          <p:nvPr/>
        </p:nvSpPr>
        <p:spPr>
          <a:xfrm>
            <a:off x="9627131" y="6550223"/>
            <a:ext cx="2564869" cy="307777"/>
          </a:xfrm>
          <a:prstGeom prst="rect">
            <a:avLst/>
          </a:prstGeom>
          <a:noFill/>
        </p:spPr>
        <p:txBody>
          <a:bodyPr wrap="none" rtlCol="0">
            <a:spAutoFit/>
          </a:bodyPr>
          <a:lstStyle/>
          <a:p>
            <a:r>
              <a:rPr lang="en-US" sz="1400" i="1" dirty="0" err="1"/>
              <a:t>Kampmann</a:t>
            </a:r>
            <a:r>
              <a:rPr lang="en-US" sz="1400" i="1" dirty="0"/>
              <a:t> 2020 Nat Rev Neurol</a:t>
            </a:r>
          </a:p>
        </p:txBody>
      </p:sp>
      <p:sp>
        <p:nvSpPr>
          <p:cNvPr id="6" name="TextBox 5">
            <a:extLst>
              <a:ext uri="{FF2B5EF4-FFF2-40B4-BE49-F238E27FC236}">
                <a16:creationId xmlns:a16="http://schemas.microsoft.com/office/drawing/2014/main" id="{2DA182DD-2161-DA8E-DB55-CB4BADFA68CB}"/>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Types of CRISPR screens: single-cell RNA-seq</a:t>
            </a:r>
            <a:endParaRPr lang="en-US" sz="2800" i="1"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43110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86D6F3-D807-DFBD-9A67-5D9EA3F617C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1572" y="653153"/>
            <a:ext cx="11941302" cy="5251847"/>
          </a:xfrm>
          <a:prstGeom prst="rect">
            <a:avLst/>
          </a:prstGeom>
        </p:spPr>
      </p:pic>
      <p:sp>
        <p:nvSpPr>
          <p:cNvPr id="4" name="TextBox 3">
            <a:extLst>
              <a:ext uri="{FF2B5EF4-FFF2-40B4-BE49-F238E27FC236}">
                <a16:creationId xmlns:a16="http://schemas.microsoft.com/office/drawing/2014/main" id="{072510D9-A624-10C1-B004-64BB9E0943B0}"/>
              </a:ext>
            </a:extLst>
          </p:cNvPr>
          <p:cNvSpPr txBox="1"/>
          <p:nvPr/>
        </p:nvSpPr>
        <p:spPr>
          <a:xfrm>
            <a:off x="8705654" y="6499781"/>
            <a:ext cx="3427220" cy="307777"/>
          </a:xfrm>
          <a:prstGeom prst="rect">
            <a:avLst/>
          </a:prstGeom>
          <a:noFill/>
        </p:spPr>
        <p:txBody>
          <a:bodyPr wrap="none" rtlCol="0">
            <a:spAutoFit/>
          </a:bodyPr>
          <a:lstStyle/>
          <a:p>
            <a:r>
              <a:rPr lang="en-US" sz="1400" i="1" dirty="0"/>
              <a:t>Adamson et al 2016 Cell, Dixit et al 2016 Cell</a:t>
            </a:r>
          </a:p>
        </p:txBody>
      </p:sp>
      <p:sp>
        <p:nvSpPr>
          <p:cNvPr id="5" name="TextBox 4">
            <a:extLst>
              <a:ext uri="{FF2B5EF4-FFF2-40B4-BE49-F238E27FC236}">
                <a16:creationId xmlns:a16="http://schemas.microsoft.com/office/drawing/2014/main" id="{089DB5CD-075E-251F-4B82-3388E555860B}"/>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Perturb-seq: CRISPR screening using cellular gene expression as phenotype</a:t>
            </a:r>
            <a:endParaRPr lang="en-US" sz="2800" i="1"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7253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2510D9-A624-10C1-B004-64BB9E0943B0}"/>
              </a:ext>
            </a:extLst>
          </p:cNvPr>
          <p:cNvSpPr txBox="1"/>
          <p:nvPr/>
        </p:nvSpPr>
        <p:spPr>
          <a:xfrm>
            <a:off x="8705654" y="6499781"/>
            <a:ext cx="3427220" cy="307777"/>
          </a:xfrm>
          <a:prstGeom prst="rect">
            <a:avLst/>
          </a:prstGeom>
          <a:noFill/>
        </p:spPr>
        <p:txBody>
          <a:bodyPr wrap="none" rtlCol="0">
            <a:spAutoFit/>
          </a:bodyPr>
          <a:lstStyle/>
          <a:p>
            <a:r>
              <a:rPr lang="en-US" sz="1400" i="1" dirty="0"/>
              <a:t>Adamson et al 2016 Cell, Dixit et al 2016 Cell</a:t>
            </a:r>
          </a:p>
        </p:txBody>
      </p:sp>
      <p:pic>
        <p:nvPicPr>
          <p:cNvPr id="6" name="Picture 5">
            <a:extLst>
              <a:ext uri="{FF2B5EF4-FFF2-40B4-BE49-F238E27FC236}">
                <a16:creationId xmlns:a16="http://schemas.microsoft.com/office/drawing/2014/main" id="{1EECD6B1-6975-A518-561C-D6DA118FFD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74711"/>
            <a:ext cx="12192000" cy="5816577"/>
          </a:xfrm>
          <a:prstGeom prst="rect">
            <a:avLst/>
          </a:prstGeom>
        </p:spPr>
      </p:pic>
      <p:sp>
        <p:nvSpPr>
          <p:cNvPr id="5" name="TextBox 4">
            <a:extLst>
              <a:ext uri="{FF2B5EF4-FFF2-40B4-BE49-F238E27FC236}">
                <a16:creationId xmlns:a16="http://schemas.microsoft.com/office/drawing/2014/main" id="{089DB5CD-075E-251F-4B82-3388E555860B}"/>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Perturb-seq: CRISPR screening using cellular gene expression as phenotype</a:t>
            </a:r>
            <a:endParaRPr lang="en-US" sz="2800" i="1"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36965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ardrop 17">
            <a:extLst>
              <a:ext uri="{FF2B5EF4-FFF2-40B4-BE49-F238E27FC236}">
                <a16:creationId xmlns:a16="http://schemas.microsoft.com/office/drawing/2014/main" id="{970A7F9B-A769-44DF-8E8E-3114F64D19FA}"/>
              </a:ext>
            </a:extLst>
          </p:cNvPr>
          <p:cNvSpPr/>
          <p:nvPr/>
        </p:nvSpPr>
        <p:spPr>
          <a:xfrm rot="12117315">
            <a:off x="4580308" y="605892"/>
            <a:ext cx="5850785" cy="5663108"/>
          </a:xfrm>
          <a:prstGeom prst="teardrop">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with medium confidence">
            <a:extLst>
              <a:ext uri="{FF2B5EF4-FFF2-40B4-BE49-F238E27FC236}">
                <a16:creationId xmlns:a16="http://schemas.microsoft.com/office/drawing/2014/main" id="{9BE5BA8A-EC75-44C3-BCA0-0513BDA7EEEA}"/>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r="23000"/>
          <a:stretch/>
        </p:blipFill>
        <p:spPr>
          <a:xfrm>
            <a:off x="579121" y="206513"/>
            <a:ext cx="3233317" cy="2362200"/>
          </a:xfrm>
          <a:prstGeom prst="rect">
            <a:avLst/>
          </a:prstGeom>
        </p:spPr>
      </p:pic>
      <p:sp>
        <p:nvSpPr>
          <p:cNvPr id="9" name="TextBox 8">
            <a:extLst>
              <a:ext uri="{FF2B5EF4-FFF2-40B4-BE49-F238E27FC236}">
                <a16:creationId xmlns:a16="http://schemas.microsoft.com/office/drawing/2014/main" id="{ABD91DEB-D53F-42FD-8A4D-F3B80CF9B696}"/>
              </a:ext>
            </a:extLst>
          </p:cNvPr>
          <p:cNvSpPr txBox="1"/>
          <p:nvPr/>
        </p:nvSpPr>
        <p:spPr>
          <a:xfrm>
            <a:off x="7848601" y="6474024"/>
            <a:ext cx="2827323" cy="307777"/>
          </a:xfrm>
          <a:prstGeom prst="rect">
            <a:avLst/>
          </a:prstGeom>
          <a:noFill/>
        </p:spPr>
        <p:txBody>
          <a:bodyPr wrap="square" rtlCol="0">
            <a:spAutoFit/>
          </a:bodyPr>
          <a:lstStyle/>
          <a:p>
            <a:pPr algn="l"/>
            <a:r>
              <a:rPr lang="en-US" sz="1400" i="1" dirty="0"/>
              <a:t>1000 genomes project Nature, 2015</a:t>
            </a:r>
          </a:p>
        </p:txBody>
      </p:sp>
      <p:sp>
        <p:nvSpPr>
          <p:cNvPr id="13" name="TextBox 12">
            <a:extLst>
              <a:ext uri="{FF2B5EF4-FFF2-40B4-BE49-F238E27FC236}">
                <a16:creationId xmlns:a16="http://schemas.microsoft.com/office/drawing/2014/main" id="{3231C982-0EC3-4D75-ABE3-691C3949871C}"/>
              </a:ext>
            </a:extLst>
          </p:cNvPr>
          <p:cNvSpPr txBox="1"/>
          <p:nvPr/>
        </p:nvSpPr>
        <p:spPr>
          <a:xfrm>
            <a:off x="148981" y="3008483"/>
            <a:ext cx="4114772" cy="1015663"/>
          </a:xfrm>
          <a:prstGeom prst="rect">
            <a:avLst/>
          </a:prstGeom>
          <a:noFill/>
        </p:spPr>
        <p:txBody>
          <a:bodyPr wrap="square" rtlCol="0">
            <a:spAutoFit/>
          </a:bodyPr>
          <a:lstStyle/>
          <a:p>
            <a:pPr algn="ctr"/>
            <a:r>
              <a:rPr lang="en-US" sz="2000" b="1" dirty="0">
                <a:solidFill>
                  <a:srgbClr val="0099FF"/>
                </a:solidFill>
              </a:rPr>
              <a:t>~4M differences from reference genome (a mosaic of 20 individuals from Buffalo, 70% from one man) </a:t>
            </a:r>
          </a:p>
        </p:txBody>
      </p:sp>
      <p:grpSp>
        <p:nvGrpSpPr>
          <p:cNvPr id="3" name="Group 2">
            <a:extLst>
              <a:ext uri="{FF2B5EF4-FFF2-40B4-BE49-F238E27FC236}">
                <a16:creationId xmlns:a16="http://schemas.microsoft.com/office/drawing/2014/main" id="{96C788F8-442B-4EEF-AAC5-BFB251B6008C}"/>
              </a:ext>
            </a:extLst>
          </p:cNvPr>
          <p:cNvGrpSpPr/>
          <p:nvPr/>
        </p:nvGrpSpPr>
        <p:grpSpPr>
          <a:xfrm>
            <a:off x="1828800" y="4232635"/>
            <a:ext cx="1981201" cy="2006158"/>
            <a:chOff x="304799" y="4232635"/>
            <a:chExt cx="1981201" cy="2006158"/>
          </a:xfrm>
        </p:grpSpPr>
        <p:pic>
          <p:nvPicPr>
            <p:cNvPr id="11" name="Picture 10" descr="A picture containing chart&#10;&#10;Description automatically generated">
              <a:extLst>
                <a:ext uri="{FF2B5EF4-FFF2-40B4-BE49-F238E27FC236}">
                  <a16:creationId xmlns:a16="http://schemas.microsoft.com/office/drawing/2014/main" id="{7612F5BB-AA16-4BDC-9591-9A622D7202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36" r="50000" b="20334"/>
            <a:stretch/>
          </p:blipFill>
          <p:spPr>
            <a:xfrm rot="4340043">
              <a:off x="292321" y="4245113"/>
              <a:ext cx="2006158" cy="1981201"/>
            </a:xfrm>
            <a:prstGeom prst="rect">
              <a:avLst/>
            </a:prstGeom>
          </p:spPr>
        </p:pic>
        <p:sp>
          <p:nvSpPr>
            <p:cNvPr id="14" name="TextBox 13">
              <a:extLst>
                <a:ext uri="{FF2B5EF4-FFF2-40B4-BE49-F238E27FC236}">
                  <a16:creationId xmlns:a16="http://schemas.microsoft.com/office/drawing/2014/main" id="{DC8E2DC2-84C3-4857-9F39-E8FB206BFBF2}"/>
                </a:ext>
              </a:extLst>
            </p:cNvPr>
            <p:cNvSpPr txBox="1"/>
            <p:nvPr/>
          </p:nvSpPr>
          <p:spPr>
            <a:xfrm>
              <a:off x="342900" y="5235713"/>
              <a:ext cx="1905000" cy="707886"/>
            </a:xfrm>
            <a:prstGeom prst="rect">
              <a:avLst/>
            </a:prstGeom>
            <a:noFill/>
          </p:spPr>
          <p:txBody>
            <a:bodyPr wrap="square" rtlCol="0">
              <a:spAutoFit/>
            </a:bodyPr>
            <a:lstStyle/>
            <a:p>
              <a:pPr algn="ctr"/>
              <a:r>
                <a:rPr lang="en-US" sz="2000" b="1" dirty="0">
                  <a:solidFill>
                    <a:schemeClr val="accent4">
                      <a:lumMod val="50000"/>
                    </a:schemeClr>
                  </a:solidFill>
                </a:rPr>
                <a:t>Human genome</a:t>
              </a:r>
            </a:p>
            <a:p>
              <a:pPr algn="ctr"/>
              <a:r>
                <a:rPr lang="en-US" sz="2000" b="1" dirty="0">
                  <a:solidFill>
                    <a:schemeClr val="accent4">
                      <a:lumMod val="50000"/>
                    </a:schemeClr>
                  </a:solidFill>
                </a:rPr>
                <a:t>3B bp</a:t>
              </a:r>
            </a:p>
          </p:txBody>
        </p:sp>
      </p:grpSp>
      <p:cxnSp>
        <p:nvCxnSpPr>
          <p:cNvPr id="16" name="Straight Connector 15">
            <a:extLst>
              <a:ext uri="{FF2B5EF4-FFF2-40B4-BE49-F238E27FC236}">
                <a16:creationId xmlns:a16="http://schemas.microsoft.com/office/drawing/2014/main" id="{93BDE411-55AB-4827-BDA8-1C3E9FBC3C8E}"/>
              </a:ext>
            </a:extLst>
          </p:cNvPr>
          <p:cNvCxnSpPr>
            <a:cxnSpLocks/>
          </p:cNvCxnSpPr>
          <p:nvPr/>
        </p:nvCxnSpPr>
        <p:spPr>
          <a:xfrm>
            <a:off x="3352800" y="4025446"/>
            <a:ext cx="152400" cy="927555"/>
          </a:xfrm>
          <a:prstGeom prst="line">
            <a:avLst/>
          </a:prstGeom>
          <a:ln w="19050">
            <a:solidFill>
              <a:srgbClr val="0099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6B2AE583-B9E0-4F68-8F34-FF889780EC76}"/>
              </a:ext>
            </a:extLst>
          </p:cNvPr>
          <p:cNvGrpSpPr/>
          <p:nvPr/>
        </p:nvGrpSpPr>
        <p:grpSpPr>
          <a:xfrm>
            <a:off x="5026070" y="1255689"/>
            <a:ext cx="5048788" cy="2238674"/>
            <a:chOff x="3502070" y="1255689"/>
            <a:chExt cx="5048788" cy="2238674"/>
          </a:xfrm>
        </p:grpSpPr>
        <p:grpSp>
          <p:nvGrpSpPr>
            <p:cNvPr id="20" name="Group 19">
              <a:extLst>
                <a:ext uri="{FF2B5EF4-FFF2-40B4-BE49-F238E27FC236}">
                  <a16:creationId xmlns:a16="http://schemas.microsoft.com/office/drawing/2014/main" id="{97B7F62C-6F53-4C04-A707-3E380E0E74CA}"/>
                </a:ext>
              </a:extLst>
            </p:cNvPr>
            <p:cNvGrpSpPr/>
            <p:nvPr/>
          </p:nvGrpSpPr>
          <p:grpSpPr>
            <a:xfrm>
              <a:off x="3502070" y="1255689"/>
              <a:ext cx="4117930" cy="2238674"/>
              <a:chOff x="2698139" y="3359456"/>
              <a:chExt cx="4117930" cy="2238674"/>
            </a:xfrm>
          </p:grpSpPr>
          <p:pic>
            <p:nvPicPr>
              <p:cNvPr id="19" name="Picture 18" descr="A picture containing graphical user interface&#10;&#10;Description automatically generated">
                <a:extLst>
                  <a:ext uri="{FF2B5EF4-FFF2-40B4-BE49-F238E27FC236}">
                    <a16:creationId xmlns:a16="http://schemas.microsoft.com/office/drawing/2014/main" id="{3E382BF3-48E2-4DF1-BD08-CF26A76476D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805" r="51733" b="21600"/>
              <a:stretch/>
            </p:blipFill>
            <p:spPr>
              <a:xfrm rot="3286900">
                <a:off x="2654137" y="3635974"/>
                <a:ext cx="2006158" cy="1918154"/>
              </a:xfrm>
              <a:prstGeom prst="rect">
                <a:avLst/>
              </a:prstGeom>
            </p:spPr>
          </p:pic>
          <p:sp>
            <p:nvSpPr>
              <p:cNvPr id="21" name="TextBox 20">
                <a:extLst>
                  <a:ext uri="{FF2B5EF4-FFF2-40B4-BE49-F238E27FC236}">
                    <a16:creationId xmlns:a16="http://schemas.microsoft.com/office/drawing/2014/main" id="{1889190B-AC7D-452A-8D4A-32E3450AD759}"/>
                  </a:ext>
                </a:extLst>
              </p:cNvPr>
              <p:cNvSpPr txBox="1"/>
              <p:nvPr/>
            </p:nvSpPr>
            <p:spPr>
              <a:xfrm>
                <a:off x="2704716" y="4692919"/>
                <a:ext cx="1905000" cy="707886"/>
              </a:xfrm>
              <a:prstGeom prst="rect">
                <a:avLst/>
              </a:prstGeom>
              <a:noFill/>
            </p:spPr>
            <p:txBody>
              <a:bodyPr wrap="square" rtlCol="0">
                <a:spAutoFit/>
              </a:bodyPr>
              <a:lstStyle/>
              <a:p>
                <a:pPr algn="ctr"/>
                <a:r>
                  <a:rPr lang="en-US" sz="2000" b="1" dirty="0">
                    <a:solidFill>
                      <a:schemeClr val="accent4">
                        <a:lumMod val="50000"/>
                      </a:schemeClr>
                    </a:solidFill>
                  </a:rPr>
                  <a:t>Common</a:t>
                </a:r>
              </a:p>
              <a:p>
                <a:pPr algn="ctr"/>
                <a:r>
                  <a:rPr lang="en-US" sz="2000" b="1" dirty="0">
                    <a:solidFill>
                      <a:schemeClr val="accent4">
                        <a:lumMod val="50000"/>
                      </a:schemeClr>
                    </a:solidFill>
                  </a:rPr>
                  <a:t>variants</a:t>
                </a:r>
              </a:p>
            </p:txBody>
          </p:sp>
          <p:sp>
            <p:nvSpPr>
              <p:cNvPr id="22" name="TextBox 21">
                <a:extLst>
                  <a:ext uri="{FF2B5EF4-FFF2-40B4-BE49-F238E27FC236}">
                    <a16:creationId xmlns:a16="http://schemas.microsoft.com/office/drawing/2014/main" id="{876F5AB4-71B6-4805-8A22-9BE64786EA34}"/>
                  </a:ext>
                </a:extLst>
              </p:cNvPr>
              <p:cNvSpPr txBox="1"/>
              <p:nvPr/>
            </p:nvSpPr>
            <p:spPr>
              <a:xfrm>
                <a:off x="3996669" y="3359456"/>
                <a:ext cx="2819400" cy="707886"/>
              </a:xfrm>
              <a:prstGeom prst="rect">
                <a:avLst/>
              </a:prstGeom>
              <a:noFill/>
            </p:spPr>
            <p:txBody>
              <a:bodyPr wrap="square" rtlCol="0">
                <a:spAutoFit/>
              </a:bodyPr>
              <a:lstStyle/>
              <a:p>
                <a:pPr algn="ctr"/>
                <a:r>
                  <a:rPr lang="en-US" sz="2000" b="1" dirty="0">
                    <a:solidFill>
                      <a:schemeClr val="accent2">
                        <a:lumMod val="60000"/>
                        <a:lumOff val="40000"/>
                      </a:schemeClr>
                    </a:solidFill>
                  </a:rPr>
                  <a:t>1-4% rare (&lt;0.5% AF) variants</a:t>
                </a:r>
              </a:p>
            </p:txBody>
          </p:sp>
          <p:cxnSp>
            <p:nvCxnSpPr>
              <p:cNvPr id="23" name="Straight Connector 22">
                <a:extLst>
                  <a:ext uri="{FF2B5EF4-FFF2-40B4-BE49-F238E27FC236}">
                    <a16:creationId xmlns:a16="http://schemas.microsoft.com/office/drawing/2014/main" id="{C4001954-32DB-4FE0-8B2B-683C3B494DEF}"/>
                  </a:ext>
                </a:extLst>
              </p:cNvPr>
              <p:cNvCxnSpPr>
                <a:cxnSpLocks/>
              </p:cNvCxnSpPr>
              <p:nvPr/>
            </p:nvCxnSpPr>
            <p:spPr>
              <a:xfrm flipV="1">
                <a:off x="4383615" y="3795540"/>
                <a:ext cx="293672" cy="211651"/>
              </a:xfrm>
              <a:prstGeom prst="lin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70FDF16-F385-4832-84F8-D660E2ED9495}"/>
                </a:ext>
              </a:extLst>
            </p:cNvPr>
            <p:cNvSpPr txBox="1"/>
            <p:nvPr/>
          </p:nvSpPr>
          <p:spPr>
            <a:xfrm>
              <a:off x="5317541" y="2256995"/>
              <a:ext cx="3233317" cy="1015663"/>
            </a:xfrm>
            <a:prstGeom prst="rect">
              <a:avLst/>
            </a:prstGeom>
            <a:noFill/>
          </p:spPr>
          <p:txBody>
            <a:bodyPr wrap="square" rtlCol="0">
              <a:spAutoFit/>
            </a:bodyPr>
            <a:lstStyle/>
            <a:p>
              <a:pPr marL="342900" indent="-342900" algn="ctr">
                <a:buFont typeface="Arial" panose="020B0604020202020204" pitchFamily="34" charset="0"/>
                <a:buChar char="•"/>
              </a:pPr>
              <a:r>
                <a:rPr lang="en-US" sz="2000" b="1" dirty="0">
                  <a:solidFill>
                    <a:schemeClr val="accent4"/>
                  </a:solidFill>
                </a:rPr>
                <a:t>Population-wide, ~20M common variants, &gt;100M rare variants</a:t>
              </a:r>
            </a:p>
          </p:txBody>
        </p:sp>
      </p:grpSp>
      <p:grpSp>
        <p:nvGrpSpPr>
          <p:cNvPr id="38" name="Group 37">
            <a:extLst>
              <a:ext uri="{FF2B5EF4-FFF2-40B4-BE49-F238E27FC236}">
                <a16:creationId xmlns:a16="http://schemas.microsoft.com/office/drawing/2014/main" id="{118CF74C-FDA4-4438-B3B0-FBDC23EF16A2}"/>
              </a:ext>
            </a:extLst>
          </p:cNvPr>
          <p:cNvGrpSpPr/>
          <p:nvPr/>
        </p:nvGrpSpPr>
        <p:grpSpPr>
          <a:xfrm>
            <a:off x="4114800" y="3689110"/>
            <a:ext cx="5302782" cy="1954719"/>
            <a:chOff x="2590800" y="3689109"/>
            <a:chExt cx="5302782" cy="1954719"/>
          </a:xfrm>
        </p:grpSpPr>
        <p:grpSp>
          <p:nvGrpSpPr>
            <p:cNvPr id="35" name="Group 34">
              <a:extLst>
                <a:ext uri="{FF2B5EF4-FFF2-40B4-BE49-F238E27FC236}">
                  <a16:creationId xmlns:a16="http://schemas.microsoft.com/office/drawing/2014/main" id="{07245923-B268-48C2-B671-1AFCDE916B74}"/>
                </a:ext>
              </a:extLst>
            </p:cNvPr>
            <p:cNvGrpSpPr/>
            <p:nvPr/>
          </p:nvGrpSpPr>
          <p:grpSpPr>
            <a:xfrm>
              <a:off x="3027411" y="3689109"/>
              <a:ext cx="4866171" cy="1954719"/>
              <a:chOff x="3027411" y="3689109"/>
              <a:chExt cx="4866171" cy="1954719"/>
            </a:xfrm>
          </p:grpSpPr>
          <p:pic>
            <p:nvPicPr>
              <p:cNvPr id="27" name="Picture 26" descr="Chart&#10;&#10;Description automatically generated with medium confidence">
                <a:extLst>
                  <a:ext uri="{FF2B5EF4-FFF2-40B4-BE49-F238E27FC236}">
                    <a16:creationId xmlns:a16="http://schemas.microsoft.com/office/drawing/2014/main" id="{C23E5B91-9209-445D-B233-6C59E130BE0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42" t="2280" r="47650" b="20367"/>
              <a:stretch/>
            </p:blipFill>
            <p:spPr>
              <a:xfrm rot="17451727">
                <a:off x="5921689" y="3671935"/>
                <a:ext cx="1954719" cy="1989067"/>
              </a:xfrm>
              <a:prstGeom prst="rect">
                <a:avLst/>
              </a:prstGeom>
            </p:spPr>
          </p:pic>
          <p:sp>
            <p:nvSpPr>
              <p:cNvPr id="28" name="TextBox 27">
                <a:extLst>
                  <a:ext uri="{FF2B5EF4-FFF2-40B4-BE49-F238E27FC236}">
                    <a16:creationId xmlns:a16="http://schemas.microsoft.com/office/drawing/2014/main" id="{221B3F5C-7E51-4AB9-AA7D-FDA37301F0AE}"/>
                  </a:ext>
                </a:extLst>
              </p:cNvPr>
              <p:cNvSpPr txBox="1"/>
              <p:nvPr/>
            </p:nvSpPr>
            <p:spPr>
              <a:xfrm>
                <a:off x="5965488" y="4810997"/>
                <a:ext cx="1905000" cy="707886"/>
              </a:xfrm>
              <a:prstGeom prst="rect">
                <a:avLst/>
              </a:prstGeom>
              <a:noFill/>
            </p:spPr>
            <p:txBody>
              <a:bodyPr wrap="square" rtlCol="0">
                <a:spAutoFit/>
              </a:bodyPr>
              <a:lstStyle/>
              <a:p>
                <a:pPr algn="ctr"/>
                <a:r>
                  <a:rPr lang="en-US" sz="2000" b="1" dirty="0">
                    <a:solidFill>
                      <a:schemeClr val="accent4">
                        <a:lumMod val="50000"/>
                      </a:schemeClr>
                    </a:solidFill>
                  </a:rPr>
                  <a:t>Non-coding variants</a:t>
                </a:r>
              </a:p>
            </p:txBody>
          </p:sp>
          <p:sp>
            <p:nvSpPr>
              <p:cNvPr id="29" name="TextBox 28">
                <a:extLst>
                  <a:ext uri="{FF2B5EF4-FFF2-40B4-BE49-F238E27FC236}">
                    <a16:creationId xmlns:a16="http://schemas.microsoft.com/office/drawing/2014/main" id="{EF18895A-7706-4DDC-8ED8-7BD67E99003E}"/>
                  </a:ext>
                </a:extLst>
              </p:cNvPr>
              <p:cNvSpPr txBox="1"/>
              <p:nvPr/>
            </p:nvSpPr>
            <p:spPr>
              <a:xfrm>
                <a:off x="3027411" y="3960617"/>
                <a:ext cx="2306589" cy="707886"/>
              </a:xfrm>
              <a:prstGeom prst="rect">
                <a:avLst/>
              </a:prstGeom>
              <a:noFill/>
            </p:spPr>
            <p:txBody>
              <a:bodyPr wrap="square" rtlCol="0">
                <a:spAutoFit/>
              </a:bodyPr>
              <a:lstStyle/>
              <a:p>
                <a:pPr algn="ctr"/>
                <a:r>
                  <a:rPr lang="en-US" sz="2000" b="1" dirty="0">
                    <a:solidFill>
                      <a:srgbClr val="00B050"/>
                    </a:solidFill>
                  </a:rPr>
                  <a:t>~10K missense coding variants</a:t>
                </a:r>
              </a:p>
            </p:txBody>
          </p:sp>
          <p:cxnSp>
            <p:nvCxnSpPr>
              <p:cNvPr id="30" name="Straight Connector 29">
                <a:extLst>
                  <a:ext uri="{FF2B5EF4-FFF2-40B4-BE49-F238E27FC236}">
                    <a16:creationId xmlns:a16="http://schemas.microsoft.com/office/drawing/2014/main" id="{9B017737-E0E0-48FE-B4D3-D5B0FDCF4E67}"/>
                  </a:ext>
                </a:extLst>
              </p:cNvPr>
              <p:cNvCxnSpPr>
                <a:cxnSpLocks/>
              </p:cNvCxnSpPr>
              <p:nvPr/>
            </p:nvCxnSpPr>
            <p:spPr>
              <a:xfrm flipH="1" flipV="1">
                <a:off x="5105400" y="4270900"/>
                <a:ext cx="860087" cy="61395"/>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1DD96E1E-3FA9-45FF-8825-EFE0D01F9C61}"/>
                </a:ext>
              </a:extLst>
            </p:cNvPr>
            <p:cNvSpPr txBox="1"/>
            <p:nvPr/>
          </p:nvSpPr>
          <p:spPr>
            <a:xfrm>
              <a:off x="2590800" y="4652340"/>
              <a:ext cx="2911155" cy="707886"/>
            </a:xfrm>
            <a:prstGeom prst="rect">
              <a:avLst/>
            </a:prstGeom>
            <a:noFill/>
          </p:spPr>
          <p:txBody>
            <a:bodyPr wrap="square" rtlCol="0">
              <a:spAutoFit/>
            </a:bodyPr>
            <a:lstStyle/>
            <a:p>
              <a:pPr marL="342900" indent="-342900" algn="ctr">
                <a:buFont typeface="Arial" panose="020B0604020202020204" pitchFamily="34" charset="0"/>
                <a:buChar char="•"/>
              </a:pPr>
              <a:r>
                <a:rPr lang="en-US" sz="2000" b="1" dirty="0">
                  <a:solidFill>
                    <a:srgbClr val="00B050"/>
                  </a:solidFill>
                </a:rPr>
                <a:t>Outsized role in genetic disease</a:t>
              </a:r>
            </a:p>
          </p:txBody>
        </p:sp>
      </p:grpSp>
      <p:sp>
        <p:nvSpPr>
          <p:cNvPr id="4" name="TextBox 3">
            <a:extLst>
              <a:ext uri="{FF2B5EF4-FFF2-40B4-BE49-F238E27FC236}">
                <a16:creationId xmlns:a16="http://schemas.microsoft.com/office/drawing/2014/main" id="{93DD285F-25A9-8D7D-544F-2539BAB55B19}"/>
              </a:ext>
            </a:extLst>
          </p:cNvPr>
          <p:cNvSpPr txBox="1"/>
          <p:nvPr/>
        </p:nvSpPr>
        <p:spPr>
          <a:xfrm>
            <a:off x="1524000" y="40958"/>
            <a:ext cx="9144000" cy="492443"/>
          </a:xfrm>
          <a:prstGeom prst="rect">
            <a:avLst/>
          </a:prstGeom>
          <a:noFill/>
        </p:spPr>
        <p:txBody>
          <a:bodyPr wrap="square" rtlCol="0">
            <a:spAutoFit/>
          </a:bodyPr>
          <a:lstStyle/>
          <a:p>
            <a:pPr algn="ctr"/>
            <a:r>
              <a:rPr lang="en-US" sz="2600" b="1" dirty="0">
                <a:latin typeface="Calibri" panose="020F0502020204030204" pitchFamily="34" charset="0"/>
                <a:cs typeface="Calibri" panose="020F0502020204030204" pitchFamily="34" charset="0"/>
              </a:rPr>
              <a:t>Disease risk is encoded in your genome</a:t>
            </a:r>
          </a:p>
        </p:txBody>
      </p:sp>
    </p:spTree>
    <p:extLst>
      <p:ext uri="{BB962C8B-B14F-4D97-AF65-F5344CB8AC3E}">
        <p14:creationId xmlns:p14="http://schemas.microsoft.com/office/powerpoint/2010/main" val="182432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9C0A7A-673E-3F20-8983-F5BC9563B306}"/>
              </a:ext>
            </a:extLst>
          </p:cNvPr>
          <p:cNvSpPr txBox="1"/>
          <p:nvPr/>
        </p:nvSpPr>
        <p:spPr>
          <a:xfrm>
            <a:off x="10350827" y="6550223"/>
            <a:ext cx="1878143" cy="307777"/>
          </a:xfrm>
          <a:prstGeom prst="rect">
            <a:avLst/>
          </a:prstGeom>
          <a:noFill/>
        </p:spPr>
        <p:txBody>
          <a:bodyPr wrap="none" rtlCol="0">
            <a:spAutoFit/>
          </a:bodyPr>
          <a:lstStyle/>
          <a:p>
            <a:r>
              <a:rPr lang="en-US" sz="1400" i="1" dirty="0"/>
              <a:t>Replogle et al 2022 Cell</a:t>
            </a:r>
          </a:p>
        </p:txBody>
      </p:sp>
      <p:pic>
        <p:nvPicPr>
          <p:cNvPr id="6" name="Picture 5">
            <a:extLst>
              <a:ext uri="{FF2B5EF4-FFF2-40B4-BE49-F238E27FC236}">
                <a16:creationId xmlns:a16="http://schemas.microsoft.com/office/drawing/2014/main" id="{FCBF943B-B452-2DC5-9EA2-EC54A9E7C9A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2092" y="801130"/>
            <a:ext cx="12087521" cy="5590971"/>
          </a:xfrm>
          <a:prstGeom prst="rect">
            <a:avLst/>
          </a:prstGeom>
        </p:spPr>
      </p:pic>
      <p:sp>
        <p:nvSpPr>
          <p:cNvPr id="5" name="TextBox 4">
            <a:extLst>
              <a:ext uri="{FF2B5EF4-FFF2-40B4-BE49-F238E27FC236}">
                <a16:creationId xmlns:a16="http://schemas.microsoft.com/office/drawing/2014/main" id="{8DBE5AE7-4C85-FC14-262C-954854F5903C}"/>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a typeface="Times New Roman" panose="02020603050405020304" pitchFamily="18" charset="0"/>
                <a:cs typeface="Times New Roman" panose="02020603050405020304" pitchFamily="18" charset="0"/>
              </a:rPr>
              <a:t>Genome-wide Perturb-seq</a:t>
            </a:r>
            <a:endParaRPr lang="en-US" sz="2800" i="1"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757962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5214C0-2CE6-AC40-E3E6-F80AAD98270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027" y="589373"/>
            <a:ext cx="7079923" cy="6268627"/>
          </a:xfrm>
          <a:prstGeom prst="rect">
            <a:avLst/>
          </a:prstGeom>
        </p:spPr>
      </p:pic>
      <p:sp>
        <p:nvSpPr>
          <p:cNvPr id="4" name="TextBox 3">
            <a:extLst>
              <a:ext uri="{FF2B5EF4-FFF2-40B4-BE49-F238E27FC236}">
                <a16:creationId xmlns:a16="http://schemas.microsoft.com/office/drawing/2014/main" id="{C29810B3-9142-6949-F2B3-A698271C4185}"/>
              </a:ext>
            </a:extLst>
          </p:cNvPr>
          <p:cNvSpPr txBox="1"/>
          <p:nvPr/>
        </p:nvSpPr>
        <p:spPr>
          <a:xfrm>
            <a:off x="10313857" y="6550223"/>
            <a:ext cx="1878143" cy="307777"/>
          </a:xfrm>
          <a:prstGeom prst="rect">
            <a:avLst/>
          </a:prstGeom>
          <a:noFill/>
        </p:spPr>
        <p:txBody>
          <a:bodyPr wrap="none" rtlCol="0">
            <a:spAutoFit/>
          </a:bodyPr>
          <a:lstStyle/>
          <a:p>
            <a:r>
              <a:rPr lang="en-US" sz="1400" i="1" dirty="0"/>
              <a:t>Replogle et al 2022 Cell</a:t>
            </a:r>
          </a:p>
        </p:txBody>
      </p:sp>
      <p:sp>
        <p:nvSpPr>
          <p:cNvPr id="5" name="TextBox 4">
            <a:extLst>
              <a:ext uri="{FF2B5EF4-FFF2-40B4-BE49-F238E27FC236}">
                <a16:creationId xmlns:a16="http://schemas.microsoft.com/office/drawing/2014/main" id="{6EDFFC66-FAEA-DB8C-8572-F08AD7DF2099}"/>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a typeface="Times New Roman" panose="02020603050405020304" pitchFamily="18" charset="0"/>
                <a:cs typeface="Times New Roman" panose="02020603050405020304" pitchFamily="18" charset="0"/>
              </a:rPr>
              <a:t>Genome-wide Perturb-seq also clusters genes with similar function</a:t>
            </a:r>
            <a:endParaRPr lang="en-US" sz="2800" i="1" dirty="0">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D563D072-07D4-A48C-4C3D-BFA3D4487EC8}"/>
              </a:ext>
            </a:extLst>
          </p:cNvPr>
          <p:cNvSpPr txBox="1"/>
          <p:nvPr/>
        </p:nvSpPr>
        <p:spPr>
          <a:xfrm>
            <a:off x="6939280" y="767080"/>
            <a:ext cx="5025257" cy="5262979"/>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t>Genes with similar function can be identified through:</a:t>
            </a:r>
          </a:p>
          <a:p>
            <a:pPr marL="742950" lvl="1" indent="-285750">
              <a:buFont typeface="Arial" panose="020B0604020202020204" pitchFamily="34" charset="0"/>
              <a:buChar char="•"/>
            </a:pPr>
            <a:r>
              <a:rPr lang="en-US" sz="2400" dirty="0"/>
              <a:t>Perturb-seq</a:t>
            </a:r>
          </a:p>
          <a:p>
            <a:pPr marL="742950" lvl="1" indent="-285750">
              <a:buFont typeface="Arial" panose="020B0604020202020204" pitchFamily="34" charset="0"/>
              <a:buChar char="•"/>
            </a:pPr>
            <a:r>
              <a:rPr lang="en-US" sz="2400" dirty="0"/>
              <a:t>Co-essentiality</a:t>
            </a:r>
          </a:p>
          <a:p>
            <a:pPr marL="742950" lvl="1" indent="-285750">
              <a:buFont typeface="Arial" panose="020B0604020202020204" pitchFamily="34" charset="0"/>
              <a:buChar char="•"/>
            </a:pPr>
            <a:r>
              <a:rPr lang="en-US" sz="2400" dirty="0"/>
              <a:t>Genetic interaction (dual-gene)</a:t>
            </a:r>
          </a:p>
          <a:p>
            <a:pPr marL="285750" indent="-285750">
              <a:buFont typeface="Arial" panose="020B0604020202020204" pitchFamily="34" charset="0"/>
              <a:buChar char="•"/>
            </a:pPr>
            <a:r>
              <a:rPr lang="en-US" sz="2400" dirty="0">
                <a:solidFill>
                  <a:srgbClr val="FF0000"/>
                </a:solidFill>
              </a:rPr>
              <a:t>What are advantages and drawbacks of each approach?</a:t>
            </a:r>
          </a:p>
          <a:p>
            <a:pPr marL="742950" lvl="1" indent="-285750">
              <a:buFont typeface="Arial" panose="020B0604020202020204" pitchFamily="34" charset="0"/>
              <a:buChar char="•"/>
            </a:pPr>
            <a:r>
              <a:rPr lang="en-US" sz="2400" dirty="0"/>
              <a:t>Field is too new to have systematic comparisons</a:t>
            </a:r>
          </a:p>
          <a:p>
            <a:pPr marL="742950" lvl="1" indent="-285750">
              <a:buFont typeface="Arial" panose="020B0604020202020204" pitchFamily="34" charset="0"/>
              <a:buChar char="•"/>
            </a:pPr>
            <a:r>
              <a:rPr lang="en-US" sz="2400" dirty="0"/>
              <a:t>Think of assumptions though (e.g. what shared gene expression response might you expect from knockdown of genes affecting vesicle trafficking?)</a:t>
            </a:r>
          </a:p>
        </p:txBody>
      </p:sp>
    </p:spTree>
    <p:extLst>
      <p:ext uri="{BB962C8B-B14F-4D97-AF65-F5344CB8AC3E}">
        <p14:creationId xmlns:p14="http://schemas.microsoft.com/office/powerpoint/2010/main" val="191744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2C3B0F-D52A-76E0-7FAA-68AAECB7CC8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15" y="1379784"/>
            <a:ext cx="12217165" cy="4823235"/>
          </a:xfrm>
          <a:prstGeom prst="rect">
            <a:avLst/>
          </a:prstGeom>
        </p:spPr>
      </p:pic>
      <p:sp>
        <p:nvSpPr>
          <p:cNvPr id="4" name="TextBox 3">
            <a:extLst>
              <a:ext uri="{FF2B5EF4-FFF2-40B4-BE49-F238E27FC236}">
                <a16:creationId xmlns:a16="http://schemas.microsoft.com/office/drawing/2014/main" id="{025E9388-8228-C333-4652-93973BBB9F63}"/>
              </a:ext>
            </a:extLst>
          </p:cNvPr>
          <p:cNvSpPr txBox="1"/>
          <p:nvPr/>
        </p:nvSpPr>
        <p:spPr>
          <a:xfrm>
            <a:off x="10313857" y="6550223"/>
            <a:ext cx="1878143" cy="307777"/>
          </a:xfrm>
          <a:prstGeom prst="rect">
            <a:avLst/>
          </a:prstGeom>
          <a:noFill/>
        </p:spPr>
        <p:txBody>
          <a:bodyPr wrap="none" rtlCol="0">
            <a:spAutoFit/>
          </a:bodyPr>
          <a:lstStyle/>
          <a:p>
            <a:r>
              <a:rPr lang="en-US" sz="1400" i="1" dirty="0"/>
              <a:t>Replogle et al 2022 Cell</a:t>
            </a:r>
          </a:p>
        </p:txBody>
      </p:sp>
      <p:sp>
        <p:nvSpPr>
          <p:cNvPr id="5" name="TextBox 4">
            <a:extLst>
              <a:ext uri="{FF2B5EF4-FFF2-40B4-BE49-F238E27FC236}">
                <a16:creationId xmlns:a16="http://schemas.microsoft.com/office/drawing/2014/main" id="{4D835773-0E5B-9807-C73E-B06C8C241389}"/>
              </a:ext>
            </a:extLst>
          </p:cNvPr>
          <p:cNvSpPr txBox="1"/>
          <p:nvPr/>
        </p:nvSpPr>
        <p:spPr>
          <a:xfrm>
            <a:off x="-1" y="145150"/>
            <a:ext cx="12192001" cy="954107"/>
          </a:xfrm>
          <a:prstGeom prst="rect">
            <a:avLst/>
          </a:prstGeom>
          <a:noFill/>
        </p:spPr>
        <p:txBody>
          <a:bodyPr wrap="square" rtlCol="0">
            <a:spAutoFit/>
          </a:bodyPr>
          <a:lstStyle/>
          <a:p>
            <a:pPr marL="0" marR="0" algn="ctr"/>
            <a:r>
              <a:rPr lang="en-US" sz="2800" b="1" dirty="0">
                <a:solidFill>
                  <a:srgbClr val="000000"/>
                </a:solidFill>
                <a:ea typeface="Times New Roman" panose="02020603050405020304" pitchFamily="18" charset="0"/>
                <a:cs typeface="Times New Roman" panose="02020603050405020304" pitchFamily="18" charset="0"/>
              </a:rPr>
              <a:t>Genome-wide Perturb-seq allows unbiased identification of genes involved in chromosomal stability and aneuploidy</a:t>
            </a:r>
            <a:endParaRPr lang="en-US" sz="2800" i="1" dirty="0">
              <a:effectLst/>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FFC61769-E948-A1B0-5F46-43434CD3A512}"/>
              </a:ext>
            </a:extLst>
          </p:cNvPr>
          <p:cNvSpPr/>
          <p:nvPr/>
        </p:nvSpPr>
        <p:spPr>
          <a:xfrm>
            <a:off x="63690" y="1379784"/>
            <a:ext cx="3389194" cy="18228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06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876B55-7D8A-E40D-EA04-D8782BB3C7A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8398" r="9140" b="64377"/>
          <a:stretch/>
        </p:blipFill>
        <p:spPr>
          <a:xfrm>
            <a:off x="0" y="1091916"/>
            <a:ext cx="12192000" cy="2241833"/>
          </a:xfrm>
          <a:prstGeom prst="rect">
            <a:avLst/>
          </a:prstGeom>
        </p:spPr>
      </p:pic>
      <p:sp>
        <p:nvSpPr>
          <p:cNvPr id="4" name="TextBox 3">
            <a:extLst>
              <a:ext uri="{FF2B5EF4-FFF2-40B4-BE49-F238E27FC236}">
                <a16:creationId xmlns:a16="http://schemas.microsoft.com/office/drawing/2014/main" id="{3D616D37-89BE-1809-761A-DCCB8274BEA2}"/>
              </a:ext>
            </a:extLst>
          </p:cNvPr>
          <p:cNvSpPr txBox="1"/>
          <p:nvPr/>
        </p:nvSpPr>
        <p:spPr>
          <a:xfrm>
            <a:off x="9662916" y="6550223"/>
            <a:ext cx="2564869" cy="307777"/>
          </a:xfrm>
          <a:prstGeom prst="rect">
            <a:avLst/>
          </a:prstGeom>
          <a:noFill/>
        </p:spPr>
        <p:txBody>
          <a:bodyPr wrap="none" rtlCol="0">
            <a:spAutoFit/>
          </a:bodyPr>
          <a:lstStyle/>
          <a:p>
            <a:r>
              <a:rPr lang="en-US" sz="1400" i="1" dirty="0" err="1"/>
              <a:t>Kampmann</a:t>
            </a:r>
            <a:r>
              <a:rPr lang="en-US" sz="1400" i="1" dirty="0"/>
              <a:t> 2020 Nat Rev Neurol</a:t>
            </a:r>
          </a:p>
        </p:txBody>
      </p:sp>
      <p:sp>
        <p:nvSpPr>
          <p:cNvPr id="5" name="TextBox 4">
            <a:extLst>
              <a:ext uri="{FF2B5EF4-FFF2-40B4-BE49-F238E27FC236}">
                <a16:creationId xmlns:a16="http://schemas.microsoft.com/office/drawing/2014/main" id="{34146295-0038-4D55-0993-6B096525B151}"/>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Types of CRISPR screens: imaging readouts</a:t>
            </a:r>
            <a:endParaRPr lang="en-US" sz="2800" i="1"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58777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BEBA25-12DB-3B96-996A-082F9EDA65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69312" y="715384"/>
            <a:ext cx="6853374" cy="6142616"/>
          </a:xfrm>
          <a:prstGeom prst="rect">
            <a:avLst/>
          </a:prstGeom>
        </p:spPr>
      </p:pic>
      <p:sp>
        <p:nvSpPr>
          <p:cNvPr id="6" name="TextBox 5">
            <a:extLst>
              <a:ext uri="{FF2B5EF4-FFF2-40B4-BE49-F238E27FC236}">
                <a16:creationId xmlns:a16="http://schemas.microsoft.com/office/drawing/2014/main" id="{736F9D3E-8486-6B5F-4436-B5A6900E3EB1}"/>
              </a:ext>
            </a:extLst>
          </p:cNvPr>
          <p:cNvSpPr txBox="1"/>
          <p:nvPr/>
        </p:nvSpPr>
        <p:spPr>
          <a:xfrm>
            <a:off x="10311805" y="6550223"/>
            <a:ext cx="1880195" cy="307777"/>
          </a:xfrm>
          <a:prstGeom prst="rect">
            <a:avLst/>
          </a:prstGeom>
          <a:noFill/>
        </p:spPr>
        <p:txBody>
          <a:bodyPr wrap="none" rtlCol="0">
            <a:spAutoFit/>
          </a:bodyPr>
          <a:lstStyle/>
          <a:p>
            <a:r>
              <a:rPr lang="en-US" sz="1400" i="1" dirty="0"/>
              <a:t>Feldman et al 2019 Cell</a:t>
            </a:r>
          </a:p>
        </p:txBody>
      </p:sp>
      <p:sp>
        <p:nvSpPr>
          <p:cNvPr id="7" name="TextBox 6">
            <a:extLst>
              <a:ext uri="{FF2B5EF4-FFF2-40B4-BE49-F238E27FC236}">
                <a16:creationId xmlns:a16="http://schemas.microsoft.com/office/drawing/2014/main" id="{7064DE90-D242-0865-5824-42F66E71E50B}"/>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a typeface="Times New Roman" panose="02020603050405020304" pitchFamily="18" charset="0"/>
                <a:cs typeface="Times New Roman" panose="02020603050405020304" pitchFamily="18" charset="0"/>
              </a:rPr>
              <a:t>Benefits of i</a:t>
            </a:r>
            <a:r>
              <a:rPr lang="en-US" sz="2800" b="1" dirty="0">
                <a:solidFill>
                  <a:srgbClr val="000000"/>
                </a:solidFill>
                <a:effectLst/>
                <a:ea typeface="Times New Roman" panose="02020603050405020304" pitchFamily="18" charset="0"/>
                <a:cs typeface="Times New Roman" panose="02020603050405020304" pitchFamily="18" charset="0"/>
              </a:rPr>
              <a:t>maging-based phenotype screens</a:t>
            </a:r>
            <a:endParaRPr lang="en-US" sz="2800" i="1"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27054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0E7425-4FD8-B24F-B280-5A09D9A5D2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667" y="829331"/>
            <a:ext cx="12132666" cy="4180819"/>
          </a:xfrm>
          <a:prstGeom prst="rect">
            <a:avLst/>
          </a:prstGeom>
        </p:spPr>
      </p:pic>
      <p:sp>
        <p:nvSpPr>
          <p:cNvPr id="6" name="TextBox 5">
            <a:extLst>
              <a:ext uri="{FF2B5EF4-FFF2-40B4-BE49-F238E27FC236}">
                <a16:creationId xmlns:a16="http://schemas.microsoft.com/office/drawing/2014/main" id="{736F9D3E-8486-6B5F-4436-B5A6900E3EB1}"/>
              </a:ext>
            </a:extLst>
          </p:cNvPr>
          <p:cNvSpPr txBox="1"/>
          <p:nvPr/>
        </p:nvSpPr>
        <p:spPr>
          <a:xfrm>
            <a:off x="10311805" y="6550223"/>
            <a:ext cx="1880195" cy="307777"/>
          </a:xfrm>
          <a:prstGeom prst="rect">
            <a:avLst/>
          </a:prstGeom>
          <a:noFill/>
        </p:spPr>
        <p:txBody>
          <a:bodyPr wrap="none" rtlCol="0">
            <a:spAutoFit/>
          </a:bodyPr>
          <a:lstStyle/>
          <a:p>
            <a:r>
              <a:rPr lang="en-US" sz="1400" i="1" dirty="0"/>
              <a:t>Feldman et al 2019 Cell</a:t>
            </a:r>
          </a:p>
        </p:txBody>
      </p:sp>
      <p:sp>
        <p:nvSpPr>
          <p:cNvPr id="7" name="TextBox 6">
            <a:extLst>
              <a:ext uri="{FF2B5EF4-FFF2-40B4-BE49-F238E27FC236}">
                <a16:creationId xmlns:a16="http://schemas.microsoft.com/office/drawing/2014/main" id="{7064DE90-D242-0865-5824-42F66E71E50B}"/>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a typeface="Times New Roman" panose="02020603050405020304" pitchFamily="18" charset="0"/>
                <a:cs typeface="Times New Roman" panose="02020603050405020304" pitchFamily="18" charset="0"/>
              </a:rPr>
              <a:t>In situ sequencing enables i</a:t>
            </a:r>
            <a:r>
              <a:rPr lang="en-US" sz="2800" b="1" dirty="0">
                <a:solidFill>
                  <a:srgbClr val="000000"/>
                </a:solidFill>
                <a:effectLst/>
                <a:ea typeface="Times New Roman" panose="02020603050405020304" pitchFamily="18" charset="0"/>
                <a:cs typeface="Times New Roman" panose="02020603050405020304" pitchFamily="18" charset="0"/>
              </a:rPr>
              <a:t>maging-based phenotype screens</a:t>
            </a:r>
            <a:endParaRPr lang="en-US" sz="2800" i="1"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2231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7CB1BA-C22B-E4C4-A5F3-21A3841A93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25779" y="668370"/>
            <a:ext cx="6940439" cy="6134414"/>
          </a:xfrm>
          <a:prstGeom prst="rect">
            <a:avLst/>
          </a:prstGeom>
        </p:spPr>
      </p:pic>
      <p:sp>
        <p:nvSpPr>
          <p:cNvPr id="4" name="TextBox 3">
            <a:extLst>
              <a:ext uri="{FF2B5EF4-FFF2-40B4-BE49-F238E27FC236}">
                <a16:creationId xmlns:a16="http://schemas.microsoft.com/office/drawing/2014/main" id="{40DC55CB-01A5-66C9-0414-800ED5221FCB}"/>
              </a:ext>
            </a:extLst>
          </p:cNvPr>
          <p:cNvSpPr txBox="1"/>
          <p:nvPr/>
        </p:nvSpPr>
        <p:spPr>
          <a:xfrm>
            <a:off x="10311805" y="6550223"/>
            <a:ext cx="1880195" cy="307777"/>
          </a:xfrm>
          <a:prstGeom prst="rect">
            <a:avLst/>
          </a:prstGeom>
          <a:noFill/>
        </p:spPr>
        <p:txBody>
          <a:bodyPr wrap="none" rtlCol="0">
            <a:spAutoFit/>
          </a:bodyPr>
          <a:lstStyle/>
          <a:p>
            <a:r>
              <a:rPr lang="en-US" sz="1400" i="1" dirty="0"/>
              <a:t>Feldman et al 2019 Cell</a:t>
            </a:r>
          </a:p>
        </p:txBody>
      </p:sp>
      <p:sp>
        <p:nvSpPr>
          <p:cNvPr id="5" name="TextBox 4">
            <a:extLst>
              <a:ext uri="{FF2B5EF4-FFF2-40B4-BE49-F238E27FC236}">
                <a16:creationId xmlns:a16="http://schemas.microsoft.com/office/drawing/2014/main" id="{CB76CDF7-D192-02F9-E2D5-B30AD7EEC60F}"/>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a typeface="Times New Roman" panose="02020603050405020304" pitchFamily="18" charset="0"/>
                <a:cs typeface="Times New Roman" panose="02020603050405020304" pitchFamily="18" charset="0"/>
              </a:rPr>
              <a:t>An i</a:t>
            </a:r>
            <a:r>
              <a:rPr lang="en-US" sz="2800" b="1" dirty="0">
                <a:solidFill>
                  <a:srgbClr val="000000"/>
                </a:solidFill>
                <a:effectLst/>
                <a:ea typeface="Times New Roman" panose="02020603050405020304" pitchFamily="18" charset="0"/>
                <a:cs typeface="Times New Roman" panose="02020603050405020304" pitchFamily="18" charset="0"/>
              </a:rPr>
              <a:t>maging-based screen identifies regulators of signaling pathways</a:t>
            </a:r>
            <a:endParaRPr lang="en-US" sz="2800" i="1"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42507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183692-7E96-C1AB-6E17-240AAF4AB8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63414" y="620050"/>
            <a:ext cx="7065172" cy="6233187"/>
          </a:xfrm>
          <a:prstGeom prst="rect">
            <a:avLst/>
          </a:prstGeom>
        </p:spPr>
      </p:pic>
      <p:sp>
        <p:nvSpPr>
          <p:cNvPr id="4" name="TextBox 3">
            <a:extLst>
              <a:ext uri="{FF2B5EF4-FFF2-40B4-BE49-F238E27FC236}">
                <a16:creationId xmlns:a16="http://schemas.microsoft.com/office/drawing/2014/main" id="{C7B0ED77-3A14-C2CD-526B-FAA204C4A4F6}"/>
              </a:ext>
            </a:extLst>
          </p:cNvPr>
          <p:cNvSpPr txBox="1"/>
          <p:nvPr/>
        </p:nvSpPr>
        <p:spPr>
          <a:xfrm>
            <a:off x="10592010" y="6545460"/>
            <a:ext cx="1599990" cy="307777"/>
          </a:xfrm>
          <a:prstGeom prst="rect">
            <a:avLst/>
          </a:prstGeom>
          <a:noFill/>
        </p:spPr>
        <p:txBody>
          <a:bodyPr wrap="none" rtlCol="0">
            <a:spAutoFit/>
          </a:bodyPr>
          <a:lstStyle/>
          <a:p>
            <a:r>
              <a:rPr lang="en-US" sz="1400" i="1" dirty="0"/>
              <a:t>Funk et al 2022 Cell</a:t>
            </a:r>
          </a:p>
        </p:txBody>
      </p:sp>
      <p:sp>
        <p:nvSpPr>
          <p:cNvPr id="5" name="TextBox 4">
            <a:extLst>
              <a:ext uri="{FF2B5EF4-FFF2-40B4-BE49-F238E27FC236}">
                <a16:creationId xmlns:a16="http://schemas.microsoft.com/office/drawing/2014/main" id="{F5C77238-E7F5-648E-9CC6-CF845638AFB7}"/>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a typeface="Times New Roman" panose="02020603050405020304" pitchFamily="18" charset="0"/>
                <a:cs typeface="Times New Roman" panose="02020603050405020304" pitchFamily="18" charset="0"/>
              </a:rPr>
              <a:t>Genome-wide multi-phenotype imaging-based CRISPR screening</a:t>
            </a:r>
            <a:endParaRPr lang="en-US" sz="2800" i="1"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52342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AEEF1B-43AC-5A4D-4FA8-831CBB79FE6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78758"/>
            <a:ext cx="7850670" cy="5852160"/>
          </a:xfrm>
          <a:prstGeom prst="rect">
            <a:avLst/>
          </a:prstGeom>
        </p:spPr>
      </p:pic>
      <p:pic>
        <p:nvPicPr>
          <p:cNvPr id="5" name="Picture 4">
            <a:extLst>
              <a:ext uri="{FF2B5EF4-FFF2-40B4-BE49-F238E27FC236}">
                <a16:creationId xmlns:a16="http://schemas.microsoft.com/office/drawing/2014/main" id="{63492E90-7E75-B072-7F52-8092BD6147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18829" y="678758"/>
            <a:ext cx="4132938" cy="5852160"/>
          </a:xfrm>
          <a:prstGeom prst="rect">
            <a:avLst/>
          </a:prstGeom>
        </p:spPr>
      </p:pic>
      <p:sp>
        <p:nvSpPr>
          <p:cNvPr id="6" name="TextBox 5">
            <a:extLst>
              <a:ext uri="{FF2B5EF4-FFF2-40B4-BE49-F238E27FC236}">
                <a16:creationId xmlns:a16="http://schemas.microsoft.com/office/drawing/2014/main" id="{65C4A3B8-125F-25A4-4C91-5828942CA70A}"/>
              </a:ext>
            </a:extLst>
          </p:cNvPr>
          <p:cNvSpPr txBox="1"/>
          <p:nvPr/>
        </p:nvSpPr>
        <p:spPr>
          <a:xfrm>
            <a:off x="9867704" y="6558961"/>
            <a:ext cx="2361865" cy="307777"/>
          </a:xfrm>
          <a:prstGeom prst="rect">
            <a:avLst/>
          </a:prstGeom>
          <a:noFill/>
        </p:spPr>
        <p:txBody>
          <a:bodyPr wrap="none" rtlCol="0">
            <a:spAutoFit/>
          </a:bodyPr>
          <a:lstStyle/>
          <a:p>
            <a:r>
              <a:rPr lang="en-US" sz="1400" i="1" dirty="0" err="1"/>
              <a:t>Schraivogel</a:t>
            </a:r>
            <a:r>
              <a:rPr lang="en-US" sz="1400" i="1" dirty="0"/>
              <a:t> et al 2022 Science</a:t>
            </a:r>
          </a:p>
        </p:txBody>
      </p:sp>
      <p:sp>
        <p:nvSpPr>
          <p:cNvPr id="7" name="TextBox 6">
            <a:extLst>
              <a:ext uri="{FF2B5EF4-FFF2-40B4-BE49-F238E27FC236}">
                <a16:creationId xmlns:a16="http://schemas.microsoft.com/office/drawing/2014/main" id="{48102784-ECF5-958B-0466-494BF37E3AD3}"/>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a typeface="Times New Roman" panose="02020603050405020304" pitchFamily="18" charset="0"/>
                <a:cs typeface="Times New Roman" panose="02020603050405020304" pitchFamily="18" charset="0"/>
              </a:rPr>
              <a:t>Flow cytometry-based imaging screening avoids need for in situ sequencing</a:t>
            </a:r>
            <a:endParaRPr lang="en-US" sz="2800" i="1"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9897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F72A0C-99BB-D348-C4A6-A764DE6B3A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1403" y="709817"/>
            <a:ext cx="11285785" cy="5798958"/>
          </a:xfrm>
          <a:prstGeom prst="rect">
            <a:avLst/>
          </a:prstGeom>
        </p:spPr>
      </p:pic>
      <p:sp>
        <p:nvSpPr>
          <p:cNvPr id="4" name="TextBox 3">
            <a:extLst>
              <a:ext uri="{FF2B5EF4-FFF2-40B4-BE49-F238E27FC236}">
                <a16:creationId xmlns:a16="http://schemas.microsoft.com/office/drawing/2014/main" id="{8A074863-66ED-716B-5249-98B7D054C3B9}"/>
              </a:ext>
            </a:extLst>
          </p:cNvPr>
          <p:cNvSpPr txBox="1"/>
          <p:nvPr/>
        </p:nvSpPr>
        <p:spPr>
          <a:xfrm>
            <a:off x="9830135" y="6550223"/>
            <a:ext cx="2361865" cy="307777"/>
          </a:xfrm>
          <a:prstGeom prst="rect">
            <a:avLst/>
          </a:prstGeom>
          <a:noFill/>
        </p:spPr>
        <p:txBody>
          <a:bodyPr wrap="none" rtlCol="0">
            <a:spAutoFit/>
          </a:bodyPr>
          <a:lstStyle/>
          <a:p>
            <a:r>
              <a:rPr lang="en-US" sz="1400" i="1" dirty="0" err="1"/>
              <a:t>Schraivogel</a:t>
            </a:r>
            <a:r>
              <a:rPr lang="en-US" sz="1400" i="1" dirty="0"/>
              <a:t> et al 2022 Science</a:t>
            </a:r>
          </a:p>
        </p:txBody>
      </p:sp>
      <p:sp>
        <p:nvSpPr>
          <p:cNvPr id="5" name="TextBox 4">
            <a:extLst>
              <a:ext uri="{FF2B5EF4-FFF2-40B4-BE49-F238E27FC236}">
                <a16:creationId xmlns:a16="http://schemas.microsoft.com/office/drawing/2014/main" id="{35EC04DA-F49E-D641-40FC-62E501C07DF5}"/>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a typeface="Times New Roman" panose="02020603050405020304" pitchFamily="18" charset="0"/>
                <a:cs typeface="Times New Roman" panose="02020603050405020304" pitchFamily="18" charset="0"/>
              </a:rPr>
              <a:t>Flow cytometry-based imaging screens identify signaling pathway regulators</a:t>
            </a:r>
            <a:endParaRPr lang="en-US" sz="2800" i="1"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24432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D1ADAA-38EE-4655-B0BE-F35C3FF3A1CE}"/>
              </a:ext>
            </a:extLst>
          </p:cNvPr>
          <p:cNvSpPr txBox="1"/>
          <p:nvPr/>
        </p:nvSpPr>
        <p:spPr>
          <a:xfrm>
            <a:off x="1524000" y="40958"/>
            <a:ext cx="9144000" cy="492443"/>
          </a:xfrm>
          <a:prstGeom prst="rect">
            <a:avLst/>
          </a:prstGeom>
          <a:noFill/>
        </p:spPr>
        <p:txBody>
          <a:bodyPr wrap="square" rtlCol="0">
            <a:spAutoFit/>
          </a:bodyPr>
          <a:lstStyle/>
          <a:p>
            <a:pPr algn="ctr"/>
            <a:r>
              <a:rPr lang="en-US" sz="2600" b="1" dirty="0">
                <a:latin typeface="Calibri" panose="020F0502020204030204" pitchFamily="34" charset="0"/>
                <a:cs typeface="Calibri" panose="020F0502020204030204" pitchFamily="34" charset="0"/>
              </a:rPr>
              <a:t>Common disease has monogenic and polygenic contribution</a:t>
            </a:r>
          </a:p>
        </p:txBody>
      </p:sp>
      <p:sp>
        <p:nvSpPr>
          <p:cNvPr id="5" name="TextBox 4">
            <a:extLst>
              <a:ext uri="{FF2B5EF4-FFF2-40B4-BE49-F238E27FC236}">
                <a16:creationId xmlns:a16="http://schemas.microsoft.com/office/drawing/2014/main" id="{11D851BE-A3F6-4EA7-A98E-528DBF39581A}"/>
              </a:ext>
            </a:extLst>
          </p:cNvPr>
          <p:cNvSpPr txBox="1"/>
          <p:nvPr/>
        </p:nvSpPr>
        <p:spPr>
          <a:xfrm>
            <a:off x="1524000" y="3995679"/>
            <a:ext cx="4572000" cy="2246769"/>
          </a:xfrm>
          <a:prstGeom prst="rect">
            <a:avLst/>
          </a:prstGeom>
          <a:solidFill>
            <a:schemeClr val="accent6">
              <a:lumMod val="20000"/>
              <a:lumOff val="80000"/>
            </a:schemeClr>
          </a:solidFill>
        </p:spPr>
        <p:txBody>
          <a:bodyPr wrap="square" rtlCol="0">
            <a:spAutoFit/>
          </a:bodyPr>
          <a:lstStyle/>
          <a:p>
            <a:pPr algn="ctr"/>
            <a:r>
              <a:rPr lang="en-US" sz="2000" b="1" u="sng" dirty="0"/>
              <a:t>Monogenic hypo/hypercholesterolemia</a:t>
            </a:r>
          </a:p>
          <a:p>
            <a:pPr marL="342900" indent="-342900">
              <a:buFont typeface="Arial" panose="020B0604020202020204" pitchFamily="34" charset="0"/>
              <a:buChar char="•"/>
            </a:pPr>
            <a:r>
              <a:rPr lang="en-US" sz="2000" dirty="0"/>
              <a:t>Rare (&lt;1% of population), mostly coding variants in ~10 genes</a:t>
            </a:r>
          </a:p>
          <a:p>
            <a:pPr marL="342900" indent="-342900">
              <a:buFont typeface="Arial" panose="020B0604020202020204" pitchFamily="34" charset="0"/>
              <a:buChar char="•"/>
            </a:pPr>
            <a:r>
              <a:rPr lang="en-US" sz="2000" dirty="0"/>
              <a:t>Dramatic change in disease risk</a:t>
            </a:r>
          </a:p>
          <a:p>
            <a:pPr marL="342900" indent="-342900">
              <a:buFont typeface="Arial" panose="020B0604020202020204" pitchFamily="34" charset="0"/>
              <a:buChar char="•"/>
            </a:pPr>
            <a:r>
              <a:rPr lang="en-US" sz="2000" dirty="0"/>
              <a:t>Still, for majority of coding variants in disease genes, we can’t predict pathogenicity</a:t>
            </a:r>
          </a:p>
        </p:txBody>
      </p:sp>
      <p:pic>
        <p:nvPicPr>
          <p:cNvPr id="7" name="Picture 6">
            <a:extLst>
              <a:ext uri="{FF2B5EF4-FFF2-40B4-BE49-F238E27FC236}">
                <a16:creationId xmlns:a16="http://schemas.microsoft.com/office/drawing/2014/main" id="{B46CC7E8-71AB-47D8-BC6D-B18BA8ADD665}"/>
              </a:ext>
            </a:extLst>
          </p:cNvPr>
          <p:cNvPicPr>
            <a:picLocks noChangeAspect="1"/>
          </p:cNvPicPr>
          <p:nvPr/>
        </p:nvPicPr>
        <p:blipFill>
          <a:blip r:embed="rId3"/>
          <a:stretch>
            <a:fillRect/>
          </a:stretch>
        </p:blipFill>
        <p:spPr>
          <a:xfrm>
            <a:off x="4267200" y="509000"/>
            <a:ext cx="3657601" cy="3453401"/>
          </a:xfrm>
          <a:prstGeom prst="rect">
            <a:avLst/>
          </a:prstGeom>
        </p:spPr>
      </p:pic>
      <p:sp>
        <p:nvSpPr>
          <p:cNvPr id="8" name="TextBox 7">
            <a:extLst>
              <a:ext uri="{FF2B5EF4-FFF2-40B4-BE49-F238E27FC236}">
                <a16:creationId xmlns:a16="http://schemas.microsoft.com/office/drawing/2014/main" id="{E3A0D569-AD9A-4899-B8EF-7A14F0D6EC00}"/>
              </a:ext>
            </a:extLst>
          </p:cNvPr>
          <p:cNvSpPr txBox="1"/>
          <p:nvPr/>
        </p:nvSpPr>
        <p:spPr>
          <a:xfrm>
            <a:off x="6096000" y="3995678"/>
            <a:ext cx="4572000" cy="2246769"/>
          </a:xfrm>
          <a:prstGeom prst="rect">
            <a:avLst/>
          </a:prstGeom>
          <a:solidFill>
            <a:schemeClr val="accent3">
              <a:lumMod val="20000"/>
              <a:lumOff val="80000"/>
            </a:schemeClr>
          </a:solidFill>
        </p:spPr>
        <p:txBody>
          <a:bodyPr wrap="square" rtlCol="0">
            <a:spAutoFit/>
          </a:bodyPr>
          <a:lstStyle/>
          <a:p>
            <a:pPr algn="ctr"/>
            <a:r>
              <a:rPr lang="en-US" sz="2000" b="1" u="sng" dirty="0"/>
              <a:t>Polygenic hypo/hypercholesterolemia</a:t>
            </a:r>
          </a:p>
          <a:p>
            <a:pPr marL="342900" indent="-342900">
              <a:buFont typeface="Arial" panose="020B0604020202020204" pitchFamily="34" charset="0"/>
              <a:buChar char="•"/>
            </a:pPr>
            <a:r>
              <a:rPr lang="en-US" sz="2000" dirty="0"/>
              <a:t>Common, mostly non-coding variants</a:t>
            </a:r>
          </a:p>
          <a:p>
            <a:pPr marL="342900" indent="-342900">
              <a:buFont typeface="Arial" panose="020B0604020202020204" pitchFamily="34" charset="0"/>
              <a:buChar char="•"/>
            </a:pPr>
            <a:r>
              <a:rPr lang="en-US" sz="2000" dirty="0"/>
              <a:t>Individually weak, collectively robust (10-fold range of disease risk)</a:t>
            </a:r>
          </a:p>
          <a:p>
            <a:pPr marL="342900" indent="-342900">
              <a:buFont typeface="Arial" panose="020B0604020202020204" pitchFamily="34" charset="0"/>
              <a:buChar char="•"/>
            </a:pPr>
            <a:r>
              <a:rPr lang="en-US" sz="2000" dirty="0"/>
              <a:t>~1,000 known loci. For most, we don’t know the causal variants and mechanisms</a:t>
            </a:r>
          </a:p>
        </p:txBody>
      </p:sp>
      <p:cxnSp>
        <p:nvCxnSpPr>
          <p:cNvPr id="10" name="Straight Connector 9">
            <a:extLst>
              <a:ext uri="{FF2B5EF4-FFF2-40B4-BE49-F238E27FC236}">
                <a16:creationId xmlns:a16="http://schemas.microsoft.com/office/drawing/2014/main" id="{5911A3B3-8206-41AD-B0FA-AA0507D33E57}"/>
              </a:ext>
            </a:extLst>
          </p:cNvPr>
          <p:cNvCxnSpPr>
            <a:cxnSpLocks/>
          </p:cNvCxnSpPr>
          <p:nvPr/>
        </p:nvCxnSpPr>
        <p:spPr>
          <a:xfrm flipH="1">
            <a:off x="6073254" y="4155744"/>
            <a:ext cx="22746" cy="254985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9B7D6DE-BC68-43E3-866F-1B584721B649}"/>
              </a:ext>
            </a:extLst>
          </p:cNvPr>
          <p:cNvSpPr txBox="1"/>
          <p:nvPr/>
        </p:nvSpPr>
        <p:spPr>
          <a:xfrm>
            <a:off x="6895530" y="6349001"/>
            <a:ext cx="3772470" cy="523220"/>
          </a:xfrm>
          <a:prstGeom prst="rect">
            <a:avLst/>
          </a:prstGeom>
          <a:noFill/>
        </p:spPr>
        <p:txBody>
          <a:bodyPr wrap="square" rtlCol="0">
            <a:spAutoFit/>
          </a:bodyPr>
          <a:lstStyle/>
          <a:p>
            <a:pPr algn="l"/>
            <a:r>
              <a:rPr lang="en-US" sz="1400" i="1" dirty="0" err="1"/>
              <a:t>Fahed</a:t>
            </a:r>
            <a:r>
              <a:rPr lang="en-US" sz="1400" i="1" dirty="0"/>
              <a:t> et al 2020 Nat Comms, Graham et al 2021 Nature, </a:t>
            </a:r>
            <a:r>
              <a:rPr lang="en-US" sz="1400" i="1" dirty="0" err="1"/>
              <a:t>Berberich</a:t>
            </a:r>
            <a:r>
              <a:rPr lang="en-US" sz="1400" i="1" dirty="0"/>
              <a:t> et al 2019 Nat Rev Cardio</a:t>
            </a:r>
          </a:p>
        </p:txBody>
      </p:sp>
      <p:cxnSp>
        <p:nvCxnSpPr>
          <p:cNvPr id="16" name="Straight Arrow Connector 15">
            <a:extLst>
              <a:ext uri="{FF2B5EF4-FFF2-40B4-BE49-F238E27FC236}">
                <a16:creationId xmlns:a16="http://schemas.microsoft.com/office/drawing/2014/main" id="{EAA34BCC-25A5-45EC-A9D2-CA3B97A5A46A}"/>
              </a:ext>
            </a:extLst>
          </p:cNvPr>
          <p:cNvCxnSpPr/>
          <p:nvPr/>
        </p:nvCxnSpPr>
        <p:spPr>
          <a:xfrm flipV="1">
            <a:off x="6248400" y="1752600"/>
            <a:ext cx="0" cy="609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A88911-703C-4EE3-8B4F-C8BEBBE5AAEB}"/>
              </a:ext>
            </a:extLst>
          </p:cNvPr>
          <p:cNvCxnSpPr>
            <a:cxnSpLocks/>
          </p:cNvCxnSpPr>
          <p:nvPr/>
        </p:nvCxnSpPr>
        <p:spPr>
          <a:xfrm flipV="1">
            <a:off x="5059052" y="2286000"/>
            <a:ext cx="2637148" cy="1027522"/>
          </a:xfrm>
          <a:prstGeom prst="straightConnector1">
            <a:avLst/>
          </a:prstGeom>
          <a:ln w="57150">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01BB35-23FC-492E-A19D-53088E164471}"/>
              </a:ext>
            </a:extLst>
          </p:cNvPr>
          <p:cNvCxnSpPr/>
          <p:nvPr/>
        </p:nvCxnSpPr>
        <p:spPr>
          <a:xfrm flipV="1">
            <a:off x="6248400" y="2667000"/>
            <a:ext cx="0" cy="609600"/>
          </a:xfrm>
          <a:prstGeom prst="straightConnector1">
            <a:avLst/>
          </a:prstGeom>
          <a:ln w="5715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0A1EA4B-5A99-4912-95A2-4D4F6D81CA19}"/>
              </a:ext>
            </a:extLst>
          </p:cNvPr>
          <p:cNvSpPr txBox="1"/>
          <p:nvPr/>
        </p:nvSpPr>
        <p:spPr>
          <a:xfrm>
            <a:off x="5484126" y="1981200"/>
            <a:ext cx="764274" cy="400110"/>
          </a:xfrm>
          <a:prstGeom prst="rect">
            <a:avLst/>
          </a:prstGeom>
          <a:noFill/>
        </p:spPr>
        <p:txBody>
          <a:bodyPr wrap="square" rtlCol="0">
            <a:spAutoFit/>
          </a:bodyPr>
          <a:lstStyle/>
          <a:p>
            <a:pPr algn="ctr"/>
            <a:r>
              <a:rPr lang="en-US" sz="2000" b="1" dirty="0">
                <a:solidFill>
                  <a:srgbClr val="FF0000"/>
                </a:solidFill>
              </a:rPr>
              <a:t>LDLR</a:t>
            </a:r>
          </a:p>
        </p:txBody>
      </p:sp>
      <p:sp>
        <p:nvSpPr>
          <p:cNvPr id="12" name="TextBox 11">
            <a:extLst>
              <a:ext uri="{FF2B5EF4-FFF2-40B4-BE49-F238E27FC236}">
                <a16:creationId xmlns:a16="http://schemas.microsoft.com/office/drawing/2014/main" id="{77A96BC6-7445-4F24-90D0-BF863CBC7DFD}"/>
              </a:ext>
            </a:extLst>
          </p:cNvPr>
          <p:cNvSpPr txBox="1"/>
          <p:nvPr/>
        </p:nvSpPr>
        <p:spPr>
          <a:xfrm>
            <a:off x="5331728" y="2743200"/>
            <a:ext cx="992873" cy="400110"/>
          </a:xfrm>
          <a:prstGeom prst="rect">
            <a:avLst/>
          </a:prstGeom>
          <a:noFill/>
        </p:spPr>
        <p:txBody>
          <a:bodyPr wrap="square" rtlCol="0">
            <a:spAutoFit/>
          </a:bodyPr>
          <a:lstStyle/>
          <a:p>
            <a:pPr algn="ctr"/>
            <a:r>
              <a:rPr lang="en-US" sz="2000" b="1" dirty="0">
                <a:solidFill>
                  <a:srgbClr val="0000FF"/>
                </a:solidFill>
              </a:rPr>
              <a:t>PCSK9</a:t>
            </a:r>
          </a:p>
        </p:txBody>
      </p:sp>
    </p:spTree>
    <p:extLst>
      <p:ext uri="{BB962C8B-B14F-4D97-AF65-F5344CB8AC3E}">
        <p14:creationId xmlns:p14="http://schemas.microsoft.com/office/powerpoint/2010/main" val="366446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31B778-9676-EC9C-5FD7-50BAD7AABB1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5358" y="753162"/>
            <a:ext cx="5701592" cy="6104838"/>
          </a:xfrm>
          <a:prstGeom prst="rect">
            <a:avLst/>
          </a:prstGeom>
        </p:spPr>
      </p:pic>
      <p:sp>
        <p:nvSpPr>
          <p:cNvPr id="7" name="TextBox 6">
            <a:extLst>
              <a:ext uri="{FF2B5EF4-FFF2-40B4-BE49-F238E27FC236}">
                <a16:creationId xmlns:a16="http://schemas.microsoft.com/office/drawing/2014/main" id="{D598720D-3463-CA1E-6837-BAA3120127EE}"/>
              </a:ext>
            </a:extLst>
          </p:cNvPr>
          <p:cNvSpPr txBox="1"/>
          <p:nvPr/>
        </p:nvSpPr>
        <p:spPr>
          <a:xfrm>
            <a:off x="9304290" y="6550223"/>
            <a:ext cx="2936125" cy="307777"/>
          </a:xfrm>
          <a:prstGeom prst="rect">
            <a:avLst/>
          </a:prstGeom>
          <a:noFill/>
        </p:spPr>
        <p:txBody>
          <a:bodyPr wrap="none" rtlCol="0">
            <a:spAutoFit/>
          </a:bodyPr>
          <a:lstStyle/>
          <a:p>
            <a:r>
              <a:rPr lang="en-US" sz="1400" i="1" dirty="0"/>
              <a:t>Kuhn et al 2021 Gene Genome Editing</a:t>
            </a:r>
          </a:p>
        </p:txBody>
      </p:sp>
      <p:sp>
        <p:nvSpPr>
          <p:cNvPr id="4" name="TextBox 3">
            <a:extLst>
              <a:ext uri="{FF2B5EF4-FFF2-40B4-BE49-F238E27FC236}">
                <a16:creationId xmlns:a16="http://schemas.microsoft.com/office/drawing/2014/main" id="{EEC9B6EE-E67B-29E6-7561-3FED7B45DEE2}"/>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a typeface="Times New Roman" panose="02020603050405020304" pitchFamily="18" charset="0"/>
                <a:cs typeface="Times New Roman" panose="02020603050405020304" pitchFamily="18" charset="0"/>
              </a:rPr>
              <a:t>Summary: The wide world of CRISPR screening keeps expanding</a:t>
            </a:r>
            <a:endParaRPr lang="en-US" sz="2800" i="1" dirty="0">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577843EC-EF11-9554-4D5A-973C63D58F4E}"/>
              </a:ext>
            </a:extLst>
          </p:cNvPr>
          <p:cNvSpPr txBox="1"/>
          <p:nvPr/>
        </p:nvSpPr>
        <p:spPr>
          <a:xfrm>
            <a:off x="6279332" y="668370"/>
            <a:ext cx="5501188" cy="5632311"/>
          </a:xfrm>
          <a:prstGeom prst="rect">
            <a:avLst/>
          </a:prstGeom>
          <a:noFill/>
        </p:spPr>
        <p:txBody>
          <a:bodyPr wrap="square" rtlCol="0">
            <a:spAutoFit/>
          </a:bodyPr>
          <a:lstStyle/>
          <a:p>
            <a:pPr algn="l"/>
            <a:r>
              <a:rPr lang="en-US" sz="2400" dirty="0"/>
              <a:t>Which CRISPR modality to use?</a:t>
            </a:r>
          </a:p>
          <a:p>
            <a:pPr marL="342900" indent="-342900" algn="l">
              <a:buFont typeface="Arial" panose="020B0604020202020204" pitchFamily="34" charset="0"/>
              <a:buChar char="•"/>
            </a:pPr>
            <a:r>
              <a:rPr lang="en-US" sz="2400" dirty="0"/>
              <a:t>CRISPR-KO</a:t>
            </a:r>
          </a:p>
          <a:p>
            <a:pPr marL="342900" indent="-342900" algn="l">
              <a:buFont typeface="Arial" panose="020B0604020202020204" pitchFamily="34" charset="0"/>
              <a:buChar char="•"/>
            </a:pPr>
            <a:r>
              <a:rPr lang="en-US" sz="2400" dirty="0" err="1"/>
              <a:t>CRISPRi</a:t>
            </a:r>
            <a:endParaRPr lang="en-US" sz="2400" dirty="0"/>
          </a:p>
          <a:p>
            <a:pPr marL="342900" indent="-342900" algn="l">
              <a:buFont typeface="Arial" panose="020B0604020202020204" pitchFamily="34" charset="0"/>
              <a:buChar char="•"/>
            </a:pPr>
            <a:r>
              <a:rPr lang="en-US" sz="2400" dirty="0" err="1"/>
              <a:t>CRISPRa</a:t>
            </a:r>
            <a:endParaRPr lang="en-US" sz="2400" dirty="0"/>
          </a:p>
          <a:p>
            <a:pPr marL="342900" indent="-342900" algn="l">
              <a:buFont typeface="Arial" panose="020B0604020202020204" pitchFamily="34" charset="0"/>
              <a:buChar char="•"/>
            </a:pPr>
            <a:r>
              <a:rPr lang="en-US" sz="2400" dirty="0"/>
              <a:t>Base editing</a:t>
            </a:r>
          </a:p>
          <a:p>
            <a:pPr marL="342900" indent="-342900" algn="l">
              <a:buFont typeface="Arial" panose="020B0604020202020204" pitchFamily="34" charset="0"/>
              <a:buChar char="•"/>
            </a:pPr>
            <a:r>
              <a:rPr lang="en-US" sz="2400" dirty="0"/>
              <a:t>Prime editing</a:t>
            </a:r>
          </a:p>
          <a:p>
            <a:pPr marL="342900" indent="-342900" algn="l">
              <a:buFont typeface="Arial" panose="020B0604020202020204" pitchFamily="34" charset="0"/>
              <a:buChar char="•"/>
            </a:pPr>
            <a:r>
              <a:rPr lang="en-US" sz="2400" dirty="0"/>
              <a:t>Emerging technologies (RNA targeting, gene insertion…) </a:t>
            </a:r>
          </a:p>
          <a:p>
            <a:pPr algn="l"/>
            <a:endParaRPr lang="en-US" sz="2400" dirty="0"/>
          </a:p>
          <a:p>
            <a:pPr algn="l"/>
            <a:r>
              <a:rPr lang="en-US" sz="2400" dirty="0"/>
              <a:t>Which phenotypic readout to use?</a:t>
            </a:r>
          </a:p>
          <a:p>
            <a:pPr marL="342900" indent="-342900" algn="l">
              <a:buFont typeface="Arial" panose="020B0604020202020204" pitchFamily="34" charset="0"/>
              <a:buChar char="•"/>
            </a:pPr>
            <a:r>
              <a:rPr lang="en-US" sz="2400" dirty="0"/>
              <a:t>Cell growth/survival</a:t>
            </a:r>
          </a:p>
          <a:p>
            <a:pPr marL="342900" indent="-342900" algn="l">
              <a:buFont typeface="Arial" panose="020B0604020202020204" pitchFamily="34" charset="0"/>
              <a:buChar char="•"/>
            </a:pPr>
            <a:r>
              <a:rPr lang="en-US" sz="2400" dirty="0"/>
              <a:t>Drug resistance</a:t>
            </a:r>
          </a:p>
          <a:p>
            <a:pPr marL="342900" indent="-342900" algn="l">
              <a:buFont typeface="Arial" panose="020B0604020202020204" pitchFamily="34" charset="0"/>
              <a:buChar char="•"/>
            </a:pPr>
            <a:r>
              <a:rPr lang="en-US" sz="2400" dirty="0" err="1"/>
              <a:t>scRNA</a:t>
            </a:r>
            <a:r>
              <a:rPr lang="en-US" sz="2400" dirty="0"/>
              <a:t>-seq (Perturb-seq)</a:t>
            </a:r>
          </a:p>
          <a:p>
            <a:pPr marL="342900" indent="-342900" algn="l">
              <a:buFont typeface="Arial" panose="020B0604020202020204" pitchFamily="34" charset="0"/>
              <a:buChar char="•"/>
            </a:pPr>
            <a:r>
              <a:rPr lang="en-US" sz="2400" dirty="0"/>
              <a:t>Imaging</a:t>
            </a:r>
          </a:p>
          <a:p>
            <a:pPr marL="342900" indent="-342900" algn="l">
              <a:buFont typeface="Arial" panose="020B0604020202020204" pitchFamily="34" charset="0"/>
              <a:buChar char="•"/>
            </a:pPr>
            <a:r>
              <a:rPr lang="en-US" sz="2400" dirty="0"/>
              <a:t>Anything else you can come up with</a:t>
            </a:r>
          </a:p>
        </p:txBody>
      </p:sp>
    </p:spTree>
    <p:extLst>
      <p:ext uri="{BB962C8B-B14F-4D97-AF65-F5344CB8AC3E}">
        <p14:creationId xmlns:p14="http://schemas.microsoft.com/office/powerpoint/2010/main" val="2323519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DB4136-6723-C2DA-95C9-52FA463EC0E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51304" b="43175"/>
          <a:stretch/>
        </p:blipFill>
        <p:spPr>
          <a:xfrm>
            <a:off x="4086292" y="1775595"/>
            <a:ext cx="6752509" cy="4716645"/>
          </a:xfrm>
          <a:prstGeom prst="rect">
            <a:avLst/>
          </a:prstGeom>
        </p:spPr>
      </p:pic>
      <p:sp>
        <p:nvSpPr>
          <p:cNvPr id="4" name="TextBox 3">
            <a:extLst>
              <a:ext uri="{FF2B5EF4-FFF2-40B4-BE49-F238E27FC236}">
                <a16:creationId xmlns:a16="http://schemas.microsoft.com/office/drawing/2014/main" id="{EAEB1966-ABA6-F884-CCA5-A13F4C4F43E3}"/>
              </a:ext>
            </a:extLst>
          </p:cNvPr>
          <p:cNvSpPr txBox="1"/>
          <p:nvPr/>
        </p:nvSpPr>
        <p:spPr>
          <a:xfrm>
            <a:off x="9993834" y="6534904"/>
            <a:ext cx="2198166" cy="307777"/>
          </a:xfrm>
          <a:prstGeom prst="rect">
            <a:avLst/>
          </a:prstGeom>
          <a:noFill/>
        </p:spPr>
        <p:txBody>
          <a:bodyPr wrap="none" rtlCol="0">
            <a:spAutoFit/>
          </a:bodyPr>
          <a:lstStyle/>
          <a:p>
            <a:r>
              <a:rPr lang="en-US" sz="1400" i="1" dirty="0"/>
              <a:t>Haney et al 2018 Nat Genet</a:t>
            </a:r>
          </a:p>
        </p:txBody>
      </p:sp>
      <p:sp>
        <p:nvSpPr>
          <p:cNvPr id="5" name="TextBox 4">
            <a:extLst>
              <a:ext uri="{FF2B5EF4-FFF2-40B4-BE49-F238E27FC236}">
                <a16:creationId xmlns:a16="http://schemas.microsoft.com/office/drawing/2014/main" id="{7984EB79-E1BC-24BE-6105-410B044058E0}"/>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A large number of cellular properties can be used as phenotypes in screens</a:t>
            </a:r>
            <a:endParaRPr lang="en-US" sz="2800" i="1" dirty="0">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6226D33E-A4B5-0CAE-2CB6-944570BB257D}"/>
              </a:ext>
            </a:extLst>
          </p:cNvPr>
          <p:cNvSpPr txBox="1"/>
          <p:nvPr/>
        </p:nvSpPr>
        <p:spPr>
          <a:xfrm>
            <a:off x="77432" y="994025"/>
            <a:ext cx="11820526" cy="461665"/>
          </a:xfrm>
          <a:prstGeom prst="rect">
            <a:avLst/>
          </a:prstGeom>
          <a:noFill/>
        </p:spPr>
        <p:txBody>
          <a:bodyPr wrap="square" rtlCol="0">
            <a:spAutoFit/>
          </a:bodyPr>
          <a:lstStyle/>
          <a:p>
            <a:pPr algn="l"/>
            <a:r>
              <a:rPr lang="en-US" sz="2400" b="1" i="1" dirty="0"/>
              <a:t>Screening macrophage phagocytosis of magnetic beads by holding cells up to magnet</a:t>
            </a:r>
          </a:p>
        </p:txBody>
      </p:sp>
      <p:pic>
        <p:nvPicPr>
          <p:cNvPr id="7" name="Picture 6">
            <a:extLst>
              <a:ext uri="{FF2B5EF4-FFF2-40B4-BE49-F238E27FC236}">
                <a16:creationId xmlns:a16="http://schemas.microsoft.com/office/drawing/2014/main" id="{92EFC0CC-E323-4C33-2860-7D057E0D97FF}"/>
              </a:ext>
            </a:extLst>
          </p:cNvPr>
          <p:cNvPicPr>
            <a:picLocks noChangeAspect="1"/>
          </p:cNvPicPr>
          <p:nvPr/>
        </p:nvPicPr>
        <p:blipFill>
          <a:blip r:embed="rId3"/>
          <a:stretch>
            <a:fillRect/>
          </a:stretch>
        </p:blipFill>
        <p:spPr>
          <a:xfrm>
            <a:off x="77431" y="1602867"/>
            <a:ext cx="3902897" cy="5227095"/>
          </a:xfrm>
          <a:prstGeom prst="rect">
            <a:avLst/>
          </a:prstGeom>
        </p:spPr>
      </p:pic>
    </p:spTree>
    <p:extLst>
      <p:ext uri="{BB962C8B-B14F-4D97-AF65-F5344CB8AC3E}">
        <p14:creationId xmlns:p14="http://schemas.microsoft.com/office/powerpoint/2010/main" val="39190208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CE61C3-F0B2-0471-29D9-3CB7B9E92E6C}"/>
              </a:ext>
            </a:extLst>
          </p:cNvPr>
          <p:cNvSpPr txBox="1"/>
          <p:nvPr/>
        </p:nvSpPr>
        <p:spPr>
          <a:xfrm>
            <a:off x="10280760" y="6550223"/>
            <a:ext cx="1927772" cy="307777"/>
          </a:xfrm>
          <a:prstGeom prst="rect">
            <a:avLst/>
          </a:prstGeom>
          <a:noFill/>
        </p:spPr>
        <p:txBody>
          <a:bodyPr wrap="none" rtlCol="0">
            <a:spAutoFit/>
          </a:bodyPr>
          <a:lstStyle/>
          <a:p>
            <a:r>
              <a:rPr lang="en-US" sz="1400" i="1" dirty="0" err="1"/>
              <a:t>Hussman</a:t>
            </a:r>
            <a:r>
              <a:rPr lang="en-US" sz="1400" i="1" dirty="0"/>
              <a:t> et al 2021 Cell</a:t>
            </a:r>
          </a:p>
        </p:txBody>
      </p:sp>
      <p:pic>
        <p:nvPicPr>
          <p:cNvPr id="5" name="Picture 4">
            <a:extLst>
              <a:ext uri="{FF2B5EF4-FFF2-40B4-BE49-F238E27FC236}">
                <a16:creationId xmlns:a16="http://schemas.microsoft.com/office/drawing/2014/main" id="{6656B30E-E5F1-66A3-D614-5411F1DA9A7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70584" y="1310184"/>
            <a:ext cx="5626677" cy="5323703"/>
          </a:xfrm>
          <a:prstGeom prst="rect">
            <a:avLst/>
          </a:prstGeom>
        </p:spPr>
      </p:pic>
      <p:grpSp>
        <p:nvGrpSpPr>
          <p:cNvPr id="12" name="Group 11">
            <a:extLst>
              <a:ext uri="{FF2B5EF4-FFF2-40B4-BE49-F238E27FC236}">
                <a16:creationId xmlns:a16="http://schemas.microsoft.com/office/drawing/2014/main" id="{8BB70201-63AB-7CEE-E84E-CD46EC1B70F9}"/>
              </a:ext>
            </a:extLst>
          </p:cNvPr>
          <p:cNvGrpSpPr/>
          <p:nvPr/>
        </p:nvGrpSpPr>
        <p:grpSpPr>
          <a:xfrm>
            <a:off x="0" y="1310184"/>
            <a:ext cx="6543498" cy="2989231"/>
            <a:chOff x="0" y="668369"/>
            <a:chExt cx="6543498" cy="2989231"/>
          </a:xfrm>
        </p:grpSpPr>
        <p:pic>
          <p:nvPicPr>
            <p:cNvPr id="10" name="Picture 9">
              <a:extLst>
                <a:ext uri="{FF2B5EF4-FFF2-40B4-BE49-F238E27FC236}">
                  <a16:creationId xmlns:a16="http://schemas.microsoft.com/office/drawing/2014/main" id="{0857BCE3-CE87-8FE1-76C2-909F1272171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668370"/>
              <a:ext cx="6543498" cy="2989230"/>
            </a:xfrm>
            <a:prstGeom prst="rect">
              <a:avLst/>
            </a:prstGeom>
          </p:spPr>
        </p:pic>
        <p:sp>
          <p:nvSpPr>
            <p:cNvPr id="11" name="Rectangle 10">
              <a:extLst>
                <a:ext uri="{FF2B5EF4-FFF2-40B4-BE49-F238E27FC236}">
                  <a16:creationId xmlns:a16="http://schemas.microsoft.com/office/drawing/2014/main" id="{B7283D24-4A89-CBFB-A749-46B8DD4709B9}"/>
                </a:ext>
              </a:extLst>
            </p:cNvPr>
            <p:cNvSpPr/>
            <p:nvPr/>
          </p:nvSpPr>
          <p:spPr>
            <a:xfrm>
              <a:off x="3092824" y="668369"/>
              <a:ext cx="3447825" cy="1504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CDDF0AEF-F4EE-F7E4-5627-91400CA1C108}"/>
              </a:ext>
            </a:extLst>
          </p:cNvPr>
          <p:cNvSpPr txBox="1"/>
          <p:nvPr/>
        </p:nvSpPr>
        <p:spPr>
          <a:xfrm>
            <a:off x="77432" y="707419"/>
            <a:ext cx="11820526" cy="461665"/>
          </a:xfrm>
          <a:prstGeom prst="rect">
            <a:avLst/>
          </a:prstGeom>
          <a:noFill/>
        </p:spPr>
        <p:txBody>
          <a:bodyPr wrap="square" rtlCol="0">
            <a:spAutoFit/>
          </a:bodyPr>
          <a:lstStyle/>
          <a:p>
            <a:pPr algn="l"/>
            <a:r>
              <a:rPr lang="en-US" sz="2400" b="1" i="1" dirty="0"/>
              <a:t>Screening how gene knockdown alters DNA repair outcomes</a:t>
            </a:r>
          </a:p>
        </p:txBody>
      </p:sp>
      <p:sp>
        <p:nvSpPr>
          <p:cNvPr id="14" name="TextBox 13">
            <a:extLst>
              <a:ext uri="{FF2B5EF4-FFF2-40B4-BE49-F238E27FC236}">
                <a16:creationId xmlns:a16="http://schemas.microsoft.com/office/drawing/2014/main" id="{178E232E-90B2-757C-DA3A-04DEC791645F}"/>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A large number of cellular properties can be used as phenotypes in screens</a:t>
            </a:r>
            <a:endParaRPr lang="en-US" sz="2800" i="1"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9102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161F6-F5A6-2AC3-E40E-53BCC1F84281}"/>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DDB9B60-2CE9-2614-4498-3C6188E0CB9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5358" y="753162"/>
            <a:ext cx="5701592" cy="6104838"/>
          </a:xfrm>
          <a:prstGeom prst="rect">
            <a:avLst/>
          </a:prstGeom>
        </p:spPr>
      </p:pic>
      <p:sp>
        <p:nvSpPr>
          <p:cNvPr id="7" name="TextBox 6">
            <a:extLst>
              <a:ext uri="{FF2B5EF4-FFF2-40B4-BE49-F238E27FC236}">
                <a16:creationId xmlns:a16="http://schemas.microsoft.com/office/drawing/2014/main" id="{75A06AB9-370E-2101-B8AB-1A1A98135319}"/>
              </a:ext>
            </a:extLst>
          </p:cNvPr>
          <p:cNvSpPr txBox="1"/>
          <p:nvPr/>
        </p:nvSpPr>
        <p:spPr>
          <a:xfrm>
            <a:off x="9304290" y="6550223"/>
            <a:ext cx="2936125" cy="307777"/>
          </a:xfrm>
          <a:prstGeom prst="rect">
            <a:avLst/>
          </a:prstGeom>
          <a:noFill/>
        </p:spPr>
        <p:txBody>
          <a:bodyPr wrap="none" rtlCol="0">
            <a:spAutoFit/>
          </a:bodyPr>
          <a:lstStyle/>
          <a:p>
            <a:r>
              <a:rPr lang="en-US" sz="1400" i="1" dirty="0"/>
              <a:t>Kuhn et al 2021 Gene Genome Editing</a:t>
            </a:r>
          </a:p>
        </p:txBody>
      </p:sp>
      <p:sp>
        <p:nvSpPr>
          <p:cNvPr id="4" name="TextBox 3">
            <a:extLst>
              <a:ext uri="{FF2B5EF4-FFF2-40B4-BE49-F238E27FC236}">
                <a16:creationId xmlns:a16="http://schemas.microsoft.com/office/drawing/2014/main" id="{1F88C992-4575-F030-A363-A1CEB75540C3}"/>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a typeface="Times New Roman" panose="02020603050405020304" pitchFamily="18" charset="0"/>
                <a:cs typeface="Times New Roman" panose="02020603050405020304" pitchFamily="18" charset="0"/>
              </a:rPr>
              <a:t>Summary: The wide world of CRISPR screening keeps expanding</a:t>
            </a:r>
            <a:endParaRPr lang="en-US" sz="2800" i="1" dirty="0">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0BE204F7-3722-C8F3-8580-298E62A6866A}"/>
              </a:ext>
            </a:extLst>
          </p:cNvPr>
          <p:cNvSpPr txBox="1"/>
          <p:nvPr/>
        </p:nvSpPr>
        <p:spPr>
          <a:xfrm>
            <a:off x="6279332" y="668370"/>
            <a:ext cx="5501188" cy="5632311"/>
          </a:xfrm>
          <a:prstGeom prst="rect">
            <a:avLst/>
          </a:prstGeom>
          <a:noFill/>
        </p:spPr>
        <p:txBody>
          <a:bodyPr wrap="square" rtlCol="0">
            <a:spAutoFit/>
          </a:bodyPr>
          <a:lstStyle/>
          <a:p>
            <a:pPr algn="l"/>
            <a:r>
              <a:rPr lang="en-US" sz="2400" dirty="0"/>
              <a:t>Which CRISPR modality to use?</a:t>
            </a:r>
          </a:p>
          <a:p>
            <a:pPr marL="342900" indent="-342900" algn="l">
              <a:buFont typeface="Arial" panose="020B0604020202020204" pitchFamily="34" charset="0"/>
              <a:buChar char="•"/>
            </a:pPr>
            <a:r>
              <a:rPr lang="en-US" sz="2400" dirty="0"/>
              <a:t>CRISPR-KO</a:t>
            </a:r>
          </a:p>
          <a:p>
            <a:pPr marL="342900" indent="-342900" algn="l">
              <a:buFont typeface="Arial" panose="020B0604020202020204" pitchFamily="34" charset="0"/>
              <a:buChar char="•"/>
            </a:pPr>
            <a:r>
              <a:rPr lang="en-US" sz="2400" dirty="0" err="1"/>
              <a:t>CRISPRi</a:t>
            </a:r>
            <a:endParaRPr lang="en-US" sz="2400" dirty="0"/>
          </a:p>
          <a:p>
            <a:pPr marL="342900" indent="-342900" algn="l">
              <a:buFont typeface="Arial" panose="020B0604020202020204" pitchFamily="34" charset="0"/>
              <a:buChar char="•"/>
            </a:pPr>
            <a:r>
              <a:rPr lang="en-US" sz="2400" dirty="0" err="1"/>
              <a:t>CRISPRa</a:t>
            </a:r>
            <a:endParaRPr lang="en-US" sz="2400" dirty="0"/>
          </a:p>
          <a:p>
            <a:pPr marL="342900" indent="-342900" algn="l">
              <a:buFont typeface="Arial" panose="020B0604020202020204" pitchFamily="34" charset="0"/>
              <a:buChar char="•"/>
            </a:pPr>
            <a:r>
              <a:rPr lang="en-US" sz="2400" dirty="0"/>
              <a:t>Base editing</a:t>
            </a:r>
          </a:p>
          <a:p>
            <a:pPr marL="342900" indent="-342900" algn="l">
              <a:buFont typeface="Arial" panose="020B0604020202020204" pitchFamily="34" charset="0"/>
              <a:buChar char="•"/>
            </a:pPr>
            <a:r>
              <a:rPr lang="en-US" sz="2400" dirty="0"/>
              <a:t>Prime editing</a:t>
            </a:r>
          </a:p>
          <a:p>
            <a:pPr marL="342900" indent="-342900" algn="l">
              <a:buFont typeface="Arial" panose="020B0604020202020204" pitchFamily="34" charset="0"/>
              <a:buChar char="•"/>
            </a:pPr>
            <a:r>
              <a:rPr lang="en-US" sz="2400" dirty="0"/>
              <a:t>Emerging technologies (RNA targeting, gene insertion…) </a:t>
            </a:r>
          </a:p>
          <a:p>
            <a:pPr algn="l"/>
            <a:endParaRPr lang="en-US" sz="2400" dirty="0"/>
          </a:p>
          <a:p>
            <a:pPr algn="l"/>
            <a:r>
              <a:rPr lang="en-US" sz="2400" dirty="0"/>
              <a:t>Which phenotypic readout to use?</a:t>
            </a:r>
          </a:p>
          <a:p>
            <a:pPr marL="342900" indent="-342900" algn="l">
              <a:buFont typeface="Arial" panose="020B0604020202020204" pitchFamily="34" charset="0"/>
              <a:buChar char="•"/>
            </a:pPr>
            <a:r>
              <a:rPr lang="en-US" sz="2400" dirty="0"/>
              <a:t>Cell growth/survival</a:t>
            </a:r>
          </a:p>
          <a:p>
            <a:pPr marL="342900" indent="-342900" algn="l">
              <a:buFont typeface="Arial" panose="020B0604020202020204" pitchFamily="34" charset="0"/>
              <a:buChar char="•"/>
            </a:pPr>
            <a:r>
              <a:rPr lang="en-US" sz="2400" dirty="0"/>
              <a:t>Drug resistance</a:t>
            </a:r>
          </a:p>
          <a:p>
            <a:pPr marL="342900" indent="-342900" algn="l">
              <a:buFont typeface="Arial" panose="020B0604020202020204" pitchFamily="34" charset="0"/>
              <a:buChar char="•"/>
            </a:pPr>
            <a:r>
              <a:rPr lang="en-US" sz="2400" dirty="0" err="1"/>
              <a:t>scRNA</a:t>
            </a:r>
            <a:r>
              <a:rPr lang="en-US" sz="2400" dirty="0"/>
              <a:t>-seq (Perturb-seq)</a:t>
            </a:r>
          </a:p>
          <a:p>
            <a:pPr marL="342900" indent="-342900" algn="l">
              <a:buFont typeface="Arial" panose="020B0604020202020204" pitchFamily="34" charset="0"/>
              <a:buChar char="•"/>
            </a:pPr>
            <a:r>
              <a:rPr lang="en-US" sz="2400" dirty="0"/>
              <a:t>Imaging</a:t>
            </a:r>
          </a:p>
          <a:p>
            <a:pPr marL="342900" indent="-342900" algn="l">
              <a:buFont typeface="Arial" panose="020B0604020202020204" pitchFamily="34" charset="0"/>
              <a:buChar char="•"/>
            </a:pPr>
            <a:r>
              <a:rPr lang="en-US" sz="2400" dirty="0"/>
              <a:t>Anything else you can come up with</a:t>
            </a:r>
          </a:p>
        </p:txBody>
      </p:sp>
    </p:spTree>
    <p:extLst>
      <p:ext uri="{BB962C8B-B14F-4D97-AF65-F5344CB8AC3E}">
        <p14:creationId xmlns:p14="http://schemas.microsoft.com/office/powerpoint/2010/main" val="101289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D1ADAA-38EE-4655-B0BE-F35C3FF3A1CE}"/>
              </a:ext>
            </a:extLst>
          </p:cNvPr>
          <p:cNvSpPr txBox="1"/>
          <p:nvPr/>
        </p:nvSpPr>
        <p:spPr>
          <a:xfrm>
            <a:off x="1524000" y="40958"/>
            <a:ext cx="9144000" cy="492443"/>
          </a:xfrm>
          <a:prstGeom prst="rect">
            <a:avLst/>
          </a:prstGeom>
          <a:noFill/>
        </p:spPr>
        <p:txBody>
          <a:bodyPr wrap="square" rtlCol="0">
            <a:spAutoFit/>
          </a:bodyPr>
          <a:lstStyle/>
          <a:p>
            <a:pPr algn="ctr"/>
            <a:r>
              <a:rPr lang="en-US" sz="2600" b="1" dirty="0">
                <a:latin typeface="Calibri" panose="020F0502020204030204" pitchFamily="34" charset="0"/>
                <a:cs typeface="Calibri" panose="020F0502020204030204" pitchFamily="34" charset="0"/>
              </a:rPr>
              <a:t>Common disease has monogenic and polygenic contribution</a:t>
            </a:r>
          </a:p>
        </p:txBody>
      </p:sp>
      <p:pic>
        <p:nvPicPr>
          <p:cNvPr id="7" name="Picture 6">
            <a:extLst>
              <a:ext uri="{FF2B5EF4-FFF2-40B4-BE49-F238E27FC236}">
                <a16:creationId xmlns:a16="http://schemas.microsoft.com/office/drawing/2014/main" id="{B46CC7E8-71AB-47D8-BC6D-B18BA8ADD665}"/>
              </a:ext>
            </a:extLst>
          </p:cNvPr>
          <p:cNvPicPr>
            <a:picLocks noChangeAspect="1"/>
          </p:cNvPicPr>
          <p:nvPr/>
        </p:nvPicPr>
        <p:blipFill>
          <a:blip r:embed="rId3"/>
          <a:stretch>
            <a:fillRect/>
          </a:stretch>
        </p:blipFill>
        <p:spPr>
          <a:xfrm>
            <a:off x="4267200" y="509000"/>
            <a:ext cx="3657601" cy="3453401"/>
          </a:xfrm>
          <a:prstGeom prst="rect">
            <a:avLst/>
          </a:prstGeom>
        </p:spPr>
      </p:pic>
      <p:sp>
        <p:nvSpPr>
          <p:cNvPr id="14" name="TextBox 13">
            <a:extLst>
              <a:ext uri="{FF2B5EF4-FFF2-40B4-BE49-F238E27FC236}">
                <a16:creationId xmlns:a16="http://schemas.microsoft.com/office/drawing/2014/main" id="{49B7D6DE-BC68-43E3-866F-1B584721B649}"/>
              </a:ext>
            </a:extLst>
          </p:cNvPr>
          <p:cNvSpPr txBox="1"/>
          <p:nvPr/>
        </p:nvSpPr>
        <p:spPr>
          <a:xfrm>
            <a:off x="6895530" y="6349001"/>
            <a:ext cx="3772470" cy="523220"/>
          </a:xfrm>
          <a:prstGeom prst="rect">
            <a:avLst/>
          </a:prstGeom>
          <a:noFill/>
        </p:spPr>
        <p:txBody>
          <a:bodyPr wrap="square" rtlCol="0">
            <a:spAutoFit/>
          </a:bodyPr>
          <a:lstStyle/>
          <a:p>
            <a:pPr algn="l"/>
            <a:r>
              <a:rPr lang="en-US" sz="1400" i="1" dirty="0" err="1"/>
              <a:t>Fahed</a:t>
            </a:r>
            <a:r>
              <a:rPr lang="en-US" sz="1400" i="1" dirty="0"/>
              <a:t> et al 2020 Nat Comms, Graham et al 2021 Nature, </a:t>
            </a:r>
            <a:r>
              <a:rPr lang="en-US" sz="1400" i="1" dirty="0" err="1"/>
              <a:t>Berberich</a:t>
            </a:r>
            <a:r>
              <a:rPr lang="en-US" sz="1400" i="1" dirty="0"/>
              <a:t> et al 2019 Nat Rev Cardio</a:t>
            </a:r>
          </a:p>
        </p:txBody>
      </p:sp>
      <p:sp>
        <p:nvSpPr>
          <p:cNvPr id="3" name="TextBox 2">
            <a:extLst>
              <a:ext uri="{FF2B5EF4-FFF2-40B4-BE49-F238E27FC236}">
                <a16:creationId xmlns:a16="http://schemas.microsoft.com/office/drawing/2014/main" id="{29D568F7-5211-F94D-9503-F08514D17CA7}"/>
              </a:ext>
            </a:extLst>
          </p:cNvPr>
          <p:cNvSpPr txBox="1"/>
          <p:nvPr/>
        </p:nvSpPr>
        <p:spPr>
          <a:xfrm>
            <a:off x="1905001" y="4514672"/>
            <a:ext cx="8279767" cy="1200329"/>
          </a:xfrm>
          <a:prstGeom prst="rect">
            <a:avLst/>
          </a:prstGeom>
          <a:noFill/>
        </p:spPr>
        <p:txBody>
          <a:bodyPr wrap="none" rtlCol="0">
            <a:spAutoFit/>
          </a:bodyPr>
          <a:lstStyle/>
          <a:p>
            <a:r>
              <a:rPr lang="en-US" sz="2400" dirty="0"/>
              <a:t>Improved understanding of common disease genetics will enable:</a:t>
            </a:r>
          </a:p>
          <a:p>
            <a:pPr marL="342900" indent="-342900">
              <a:buFont typeface="Arial" panose="020B0604020202020204" pitchFamily="34" charset="0"/>
              <a:buChar char="•"/>
            </a:pPr>
            <a:r>
              <a:rPr lang="en-US" sz="2400" dirty="0"/>
              <a:t>Better prediction of individual disease risk</a:t>
            </a:r>
          </a:p>
          <a:p>
            <a:pPr marL="342900" indent="-342900">
              <a:buFont typeface="Arial" panose="020B0604020202020204" pitchFamily="34" charset="0"/>
              <a:buChar char="•"/>
            </a:pPr>
            <a:r>
              <a:rPr lang="en-US" sz="2400" dirty="0"/>
              <a:t>Genetic therapies for common diseases</a:t>
            </a:r>
          </a:p>
        </p:txBody>
      </p:sp>
    </p:spTree>
    <p:extLst>
      <p:ext uri="{BB962C8B-B14F-4D97-AF65-F5344CB8AC3E}">
        <p14:creationId xmlns:p14="http://schemas.microsoft.com/office/powerpoint/2010/main" val="2486192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8048C8-2180-314D-21A2-BE77DE59B36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5877634" cy="6885821"/>
          </a:xfrm>
          <a:prstGeom prst="rect">
            <a:avLst/>
          </a:prstGeom>
        </p:spPr>
      </p:pic>
      <p:sp>
        <p:nvSpPr>
          <p:cNvPr id="4" name="TextBox 3">
            <a:extLst>
              <a:ext uri="{FF2B5EF4-FFF2-40B4-BE49-F238E27FC236}">
                <a16:creationId xmlns:a16="http://schemas.microsoft.com/office/drawing/2014/main" id="{1C1470CF-959A-1D8F-21B0-586AD2067B65}"/>
              </a:ext>
            </a:extLst>
          </p:cNvPr>
          <p:cNvSpPr txBox="1"/>
          <p:nvPr/>
        </p:nvSpPr>
        <p:spPr>
          <a:xfrm>
            <a:off x="9168224" y="6550223"/>
            <a:ext cx="3023776" cy="307777"/>
          </a:xfrm>
          <a:prstGeom prst="rect">
            <a:avLst/>
          </a:prstGeom>
          <a:noFill/>
        </p:spPr>
        <p:txBody>
          <a:bodyPr wrap="none" rtlCol="0">
            <a:spAutoFit/>
          </a:bodyPr>
          <a:lstStyle/>
          <a:p>
            <a:pPr algn="l"/>
            <a:r>
              <a:rPr lang="en-US" sz="1400" i="1" dirty="0"/>
              <a:t>Martinez-Jimenez 2020 Nat Rev Cancer</a:t>
            </a:r>
          </a:p>
        </p:txBody>
      </p:sp>
      <p:sp>
        <p:nvSpPr>
          <p:cNvPr id="5" name="TextBox 4">
            <a:extLst>
              <a:ext uri="{FF2B5EF4-FFF2-40B4-BE49-F238E27FC236}">
                <a16:creationId xmlns:a16="http://schemas.microsoft.com/office/drawing/2014/main" id="{8C11DAC0-3449-9447-B1A7-ECA2B27DAB3F}"/>
              </a:ext>
            </a:extLst>
          </p:cNvPr>
          <p:cNvSpPr txBox="1"/>
          <p:nvPr/>
        </p:nvSpPr>
        <p:spPr>
          <a:xfrm>
            <a:off x="5759355" y="145150"/>
            <a:ext cx="6432645" cy="954107"/>
          </a:xfrm>
          <a:prstGeom prst="rect">
            <a:avLst/>
          </a:prstGeom>
          <a:noFill/>
        </p:spPr>
        <p:txBody>
          <a:bodyPr wrap="square" rtlCol="0">
            <a:spAutoFit/>
          </a:bodyPr>
          <a:lstStyle/>
          <a:p>
            <a:pPr marL="0" marR="0" algn="ctr"/>
            <a:r>
              <a:rPr lang="en-US" sz="2800" b="1" dirty="0">
                <a:solidFill>
                  <a:srgbClr val="000000"/>
                </a:solidFill>
                <a:effectLst/>
                <a:ea typeface="Times New Roman" panose="02020603050405020304" pitchFamily="18" charset="0"/>
                <a:cs typeface="Times New Roman" panose="02020603050405020304" pitchFamily="18" charset="0"/>
              </a:rPr>
              <a:t>The genetics of cancer is still poorly understood</a:t>
            </a:r>
            <a:endParaRPr lang="en-US" sz="2800" dirty="0">
              <a:effectLs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FE9B73BF-675B-BBCF-0018-3FFA59B821D2}"/>
              </a:ext>
            </a:extLst>
          </p:cNvPr>
          <p:cNvSpPr txBox="1"/>
          <p:nvPr/>
        </p:nvSpPr>
        <p:spPr>
          <a:xfrm>
            <a:off x="5877634" y="1169157"/>
            <a:ext cx="6314366" cy="3046988"/>
          </a:xfrm>
          <a:prstGeom prst="rect">
            <a:avLst/>
          </a:prstGeom>
          <a:noFill/>
        </p:spPr>
        <p:txBody>
          <a:bodyPr wrap="square" rtlCol="0">
            <a:spAutoFit/>
          </a:bodyPr>
          <a:lstStyle/>
          <a:p>
            <a:pPr marL="285750" indent="-285750" algn="l">
              <a:buFont typeface="Arial" panose="020B0604020202020204" pitchFamily="34" charset="0"/>
              <a:buChar char="•"/>
            </a:pPr>
            <a:r>
              <a:rPr lang="en-US" sz="2400" dirty="0"/>
              <a:t>Why are certain genes associated with certain cancers? How do mutations in and around these genes change how cells work?</a:t>
            </a:r>
          </a:p>
          <a:p>
            <a:pPr marL="285750" indent="-285750" algn="l">
              <a:buFont typeface="Arial" panose="020B0604020202020204" pitchFamily="34" charset="0"/>
              <a:buChar char="•"/>
            </a:pPr>
            <a:r>
              <a:rPr lang="en-US" sz="2400" dirty="0"/>
              <a:t>Do certain gene mutations make cancer cells particularly sensitive to certain treatments (synthetic lethality)? </a:t>
            </a:r>
          </a:p>
          <a:p>
            <a:pPr marL="285750" indent="-285750" algn="l">
              <a:buFont typeface="Arial" panose="020B0604020202020204" pitchFamily="34" charset="0"/>
              <a:buChar char="•"/>
            </a:pPr>
            <a:r>
              <a:rPr lang="en-US" sz="2400" dirty="0"/>
              <a:t>How do cancer cells become resistant to treatments?</a:t>
            </a:r>
          </a:p>
        </p:txBody>
      </p:sp>
    </p:spTree>
    <p:extLst>
      <p:ext uri="{BB962C8B-B14F-4D97-AF65-F5344CB8AC3E}">
        <p14:creationId xmlns:p14="http://schemas.microsoft.com/office/powerpoint/2010/main" val="3973541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7667807-2CFD-4288-9978-996CD076B4F5}"/>
              </a:ext>
            </a:extLst>
          </p:cNvPr>
          <p:cNvSpPr txBox="1"/>
          <p:nvPr/>
        </p:nvSpPr>
        <p:spPr>
          <a:xfrm>
            <a:off x="1524000" y="36493"/>
            <a:ext cx="9144000" cy="523220"/>
          </a:xfrm>
          <a:prstGeom prst="rect">
            <a:avLst/>
          </a:prstGeom>
          <a:noFill/>
        </p:spPr>
        <p:txBody>
          <a:bodyPr wrap="square" rtlCol="0">
            <a:spAutoFit/>
          </a:bodyPr>
          <a:lstStyle/>
          <a:p>
            <a:pPr algn="ctr"/>
            <a:r>
              <a:rPr lang="en-US" sz="2800" b="1" dirty="0">
                <a:latin typeface="Calibri" panose="020F0502020204030204" pitchFamily="34" charset="0"/>
                <a:cs typeface="Calibri" panose="020F0502020204030204" pitchFamily="34" charset="0"/>
              </a:rPr>
              <a:t>Integrating CRISPR-Cas9 screening into human genetics</a:t>
            </a:r>
          </a:p>
        </p:txBody>
      </p:sp>
      <p:pic>
        <p:nvPicPr>
          <p:cNvPr id="17" name="Picture 16">
            <a:extLst>
              <a:ext uri="{FF2B5EF4-FFF2-40B4-BE49-F238E27FC236}">
                <a16:creationId xmlns:a16="http://schemas.microsoft.com/office/drawing/2014/main" id="{CDD8BD8C-851B-46DE-A433-4635D4B7A04D}"/>
              </a:ext>
            </a:extLst>
          </p:cNvPr>
          <p:cNvPicPr>
            <a:picLocks noChangeAspect="1"/>
          </p:cNvPicPr>
          <p:nvPr/>
        </p:nvPicPr>
        <p:blipFill>
          <a:blip r:embed="rId2"/>
          <a:stretch>
            <a:fillRect/>
          </a:stretch>
        </p:blipFill>
        <p:spPr>
          <a:xfrm>
            <a:off x="2743201" y="849956"/>
            <a:ext cx="6400799" cy="3798244"/>
          </a:xfrm>
          <a:prstGeom prst="rect">
            <a:avLst/>
          </a:prstGeom>
        </p:spPr>
      </p:pic>
      <p:sp>
        <p:nvSpPr>
          <p:cNvPr id="18" name="TextBox 17">
            <a:extLst>
              <a:ext uri="{FF2B5EF4-FFF2-40B4-BE49-F238E27FC236}">
                <a16:creationId xmlns:a16="http://schemas.microsoft.com/office/drawing/2014/main" id="{BF6C13BC-CE0B-4829-9A5C-E2436D943808}"/>
              </a:ext>
            </a:extLst>
          </p:cNvPr>
          <p:cNvSpPr txBox="1"/>
          <p:nvPr/>
        </p:nvSpPr>
        <p:spPr>
          <a:xfrm>
            <a:off x="7467600" y="6550224"/>
            <a:ext cx="3200400" cy="307777"/>
          </a:xfrm>
          <a:prstGeom prst="rect">
            <a:avLst/>
          </a:prstGeom>
          <a:noFill/>
        </p:spPr>
        <p:txBody>
          <a:bodyPr wrap="square" rtlCol="0">
            <a:spAutoFit/>
          </a:bodyPr>
          <a:lstStyle/>
          <a:p>
            <a:r>
              <a:rPr lang="en-US" sz="1400" i="1" dirty="0"/>
              <a:t>Akinci, Hamilton et al 2021 Development</a:t>
            </a:r>
            <a:endParaRPr lang="en-US" sz="1400" i="1" dirty="0">
              <a:cs typeface="Arial" panose="020B0604020202020204" pitchFamily="34" charset="0"/>
            </a:endParaRPr>
          </a:p>
        </p:txBody>
      </p:sp>
      <p:sp>
        <p:nvSpPr>
          <p:cNvPr id="3" name="Rectangle 2">
            <a:extLst>
              <a:ext uri="{FF2B5EF4-FFF2-40B4-BE49-F238E27FC236}">
                <a16:creationId xmlns:a16="http://schemas.microsoft.com/office/drawing/2014/main" id="{92BF64B9-9A37-4F7C-86E2-9A670F120343}"/>
              </a:ext>
            </a:extLst>
          </p:cNvPr>
          <p:cNvSpPr/>
          <p:nvPr/>
        </p:nvSpPr>
        <p:spPr>
          <a:xfrm>
            <a:off x="1518139" y="5048072"/>
            <a:ext cx="9143999" cy="1200329"/>
          </a:xfrm>
          <a:prstGeom prst="rect">
            <a:avLst/>
          </a:prstGeom>
        </p:spPr>
        <p:txBody>
          <a:bodyPr wrap="square">
            <a:spAutoFit/>
          </a:bodyPr>
          <a:lstStyle/>
          <a:p>
            <a:pPr marL="800100" lvl="1"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Association methods (GWAS, QTLs, coding burden) not sufficiently powered even if done on every human</a:t>
            </a:r>
          </a:p>
          <a:p>
            <a:pPr marL="800100" lvl="1"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We must </a:t>
            </a:r>
            <a:r>
              <a:rPr lang="en-US" sz="2400" b="1" dirty="0">
                <a:solidFill>
                  <a:srgbClr val="FF0000"/>
                </a:solidFill>
                <a:latin typeface="Calibri" panose="020F0502020204030204" pitchFamily="34" charset="0"/>
                <a:cs typeface="Calibri" panose="020F0502020204030204" pitchFamily="34" charset="0"/>
              </a:rPr>
              <a:t>edit the genome</a:t>
            </a:r>
          </a:p>
        </p:txBody>
      </p:sp>
    </p:spTree>
    <p:extLst>
      <p:ext uri="{BB962C8B-B14F-4D97-AF65-F5344CB8AC3E}">
        <p14:creationId xmlns:p14="http://schemas.microsoft.com/office/powerpoint/2010/main" val="4018933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47CED5-34FB-F51A-8ACE-48EBCFAECBE5}"/>
              </a:ext>
            </a:extLst>
          </p:cNvPr>
          <p:cNvSpPr txBox="1"/>
          <p:nvPr/>
        </p:nvSpPr>
        <p:spPr>
          <a:xfrm>
            <a:off x="-1" y="145150"/>
            <a:ext cx="12192001" cy="523220"/>
          </a:xfrm>
          <a:prstGeom prst="rect">
            <a:avLst/>
          </a:prstGeom>
          <a:noFill/>
        </p:spPr>
        <p:txBody>
          <a:bodyPr wrap="square" rtlCol="0">
            <a:spAutoFit/>
          </a:bodyPr>
          <a:lstStyle/>
          <a:p>
            <a:pPr marL="0" marR="0" algn="ctr"/>
            <a:r>
              <a:rPr lang="en-US" sz="2800" b="1" dirty="0">
                <a:solidFill>
                  <a:srgbClr val="000000"/>
                </a:solidFill>
                <a:effectLst/>
                <a:ea typeface="Calibri" panose="020F0502020204030204" pitchFamily="34" charset="0"/>
                <a:cs typeface="Times New Roman" panose="02020603050405020304" pitchFamily="18" charset="0"/>
              </a:rPr>
              <a:t>What was the screening landscape pre-CRISPR?</a:t>
            </a:r>
            <a:endParaRPr lang="en-US" sz="2800" dirty="0">
              <a:effectLs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81B75E00-64B4-93D4-FED6-0237081EC0BD}"/>
              </a:ext>
            </a:extLst>
          </p:cNvPr>
          <p:cNvSpPr txBox="1"/>
          <p:nvPr/>
        </p:nvSpPr>
        <p:spPr>
          <a:xfrm>
            <a:off x="177420" y="4367200"/>
            <a:ext cx="11837158" cy="1938992"/>
          </a:xfrm>
          <a:prstGeom prst="rect">
            <a:avLst/>
          </a:prstGeom>
          <a:noFill/>
        </p:spPr>
        <p:txBody>
          <a:bodyPr wrap="square" rtlCol="0">
            <a:spAutoFit/>
          </a:bodyPr>
          <a:lstStyle/>
          <a:p>
            <a:pPr algn="l"/>
            <a:r>
              <a:rPr lang="en-US" sz="2400" dirty="0">
                <a:solidFill>
                  <a:srgbClr val="FF0000"/>
                </a:solidFill>
              </a:rPr>
              <a:t>What are the limitations of these approaches?</a:t>
            </a:r>
          </a:p>
          <a:p>
            <a:pPr marL="285750" indent="-285750" algn="l">
              <a:buFont typeface="Arial" panose="020B0604020202020204" pitchFamily="34" charset="0"/>
              <a:buChar char="•"/>
            </a:pPr>
            <a:r>
              <a:rPr lang="en-US" sz="2400" dirty="0"/>
              <a:t>shRNA screening has variable efficiency and promiscuous and unpredictable off-targets</a:t>
            </a:r>
          </a:p>
          <a:p>
            <a:pPr marL="742950" lvl="1" indent="-285750">
              <a:buFont typeface="Arial" panose="020B0604020202020204" pitchFamily="34" charset="0"/>
              <a:buChar char="•"/>
            </a:pPr>
            <a:r>
              <a:rPr lang="en-US" sz="2400" dirty="0"/>
              <a:t>Only allows LOF of coding sequences. No good way to screen non-coding sequence</a:t>
            </a:r>
          </a:p>
          <a:p>
            <a:pPr marL="285750" indent="-285750">
              <a:buFont typeface="Arial" panose="020B0604020202020204" pitchFamily="34" charset="0"/>
              <a:buChar char="•"/>
            </a:pPr>
            <a:r>
              <a:rPr lang="en-US" sz="2400" dirty="0" err="1"/>
              <a:t>ORFeome</a:t>
            </a:r>
            <a:r>
              <a:rPr lang="en-US" sz="2400" dirty="0"/>
              <a:t> screening is difficult to scale, especially for large genes</a:t>
            </a:r>
          </a:p>
          <a:p>
            <a:pPr marL="285750" indent="-285750">
              <a:buFont typeface="Arial" panose="020B0604020202020204" pitchFamily="34" charset="0"/>
              <a:buChar char="•"/>
            </a:pPr>
            <a:r>
              <a:rPr lang="en-US" sz="2400" dirty="0"/>
              <a:t>Platforms to modify sequence (not strict LOF or GOF) very cumbersome</a:t>
            </a:r>
          </a:p>
        </p:txBody>
      </p:sp>
      <p:pic>
        <p:nvPicPr>
          <p:cNvPr id="4" name="Picture 3">
            <a:extLst>
              <a:ext uri="{FF2B5EF4-FFF2-40B4-BE49-F238E27FC236}">
                <a16:creationId xmlns:a16="http://schemas.microsoft.com/office/drawing/2014/main" id="{4FC1E64D-AC72-8107-0665-C8A91771B263}"/>
              </a:ext>
            </a:extLst>
          </p:cNvPr>
          <p:cNvPicPr>
            <a:picLocks noChangeAspect="1"/>
          </p:cNvPicPr>
          <p:nvPr/>
        </p:nvPicPr>
        <p:blipFill>
          <a:blip r:embed="rId2"/>
          <a:stretch>
            <a:fillRect/>
          </a:stretch>
        </p:blipFill>
        <p:spPr>
          <a:xfrm>
            <a:off x="127511" y="1448146"/>
            <a:ext cx="4920344" cy="2743200"/>
          </a:xfrm>
          <a:prstGeom prst="rect">
            <a:avLst/>
          </a:prstGeom>
        </p:spPr>
      </p:pic>
      <p:sp>
        <p:nvSpPr>
          <p:cNvPr id="7" name="TextBox 6">
            <a:extLst>
              <a:ext uri="{FF2B5EF4-FFF2-40B4-BE49-F238E27FC236}">
                <a16:creationId xmlns:a16="http://schemas.microsoft.com/office/drawing/2014/main" id="{E4A97E02-B3C1-8FBA-2461-A585CC8FCBE8}"/>
              </a:ext>
            </a:extLst>
          </p:cNvPr>
          <p:cNvSpPr txBox="1"/>
          <p:nvPr/>
        </p:nvSpPr>
        <p:spPr>
          <a:xfrm>
            <a:off x="7399534" y="6550223"/>
            <a:ext cx="4792466" cy="307777"/>
          </a:xfrm>
          <a:prstGeom prst="rect">
            <a:avLst/>
          </a:prstGeom>
          <a:noFill/>
        </p:spPr>
        <p:txBody>
          <a:bodyPr wrap="none" rtlCol="0">
            <a:spAutoFit/>
          </a:bodyPr>
          <a:lstStyle/>
          <a:p>
            <a:pPr algn="l"/>
            <a:r>
              <a:rPr lang="en-US" sz="1400" i="1" dirty="0"/>
              <a:t>Deans et al 2016 Nat Chem Bio, </a:t>
            </a:r>
            <a:r>
              <a:rPr lang="en-US" sz="1400" i="1" dirty="0" err="1"/>
              <a:t>Skalamera</a:t>
            </a:r>
            <a:r>
              <a:rPr lang="en-US" sz="1400" i="1" dirty="0"/>
              <a:t> et al 2011, PLOS One</a:t>
            </a:r>
          </a:p>
        </p:txBody>
      </p:sp>
      <p:pic>
        <p:nvPicPr>
          <p:cNvPr id="9" name="Picture 8">
            <a:extLst>
              <a:ext uri="{FF2B5EF4-FFF2-40B4-BE49-F238E27FC236}">
                <a16:creationId xmlns:a16="http://schemas.microsoft.com/office/drawing/2014/main" id="{DA250B5E-5961-3865-68EF-C68C38F7075D}"/>
              </a:ext>
            </a:extLst>
          </p:cNvPr>
          <p:cNvPicPr>
            <a:picLocks noChangeAspect="1"/>
          </p:cNvPicPr>
          <p:nvPr/>
        </p:nvPicPr>
        <p:blipFill>
          <a:blip r:embed="rId3"/>
          <a:stretch>
            <a:fillRect/>
          </a:stretch>
        </p:blipFill>
        <p:spPr>
          <a:xfrm>
            <a:off x="5456807" y="1448146"/>
            <a:ext cx="6735193" cy="2743200"/>
          </a:xfrm>
          <a:prstGeom prst="rect">
            <a:avLst/>
          </a:prstGeom>
        </p:spPr>
      </p:pic>
      <p:sp>
        <p:nvSpPr>
          <p:cNvPr id="10" name="TextBox 9">
            <a:extLst>
              <a:ext uri="{FF2B5EF4-FFF2-40B4-BE49-F238E27FC236}">
                <a16:creationId xmlns:a16="http://schemas.microsoft.com/office/drawing/2014/main" id="{42254B4F-811F-1DE7-C6F8-F697EC065DE3}"/>
              </a:ext>
            </a:extLst>
          </p:cNvPr>
          <p:cNvSpPr txBox="1"/>
          <p:nvPr/>
        </p:nvSpPr>
        <p:spPr>
          <a:xfrm>
            <a:off x="269024" y="912160"/>
            <a:ext cx="4539769" cy="461665"/>
          </a:xfrm>
          <a:prstGeom prst="rect">
            <a:avLst/>
          </a:prstGeom>
          <a:noFill/>
        </p:spPr>
        <p:txBody>
          <a:bodyPr wrap="none" rtlCol="0">
            <a:spAutoFit/>
          </a:bodyPr>
          <a:lstStyle/>
          <a:p>
            <a:pPr algn="l"/>
            <a:r>
              <a:rPr lang="en-US" sz="2400" b="1" i="1" dirty="0"/>
              <a:t>Loss-of-function: shRNA screening</a:t>
            </a:r>
          </a:p>
        </p:txBody>
      </p:sp>
      <p:sp>
        <p:nvSpPr>
          <p:cNvPr id="11" name="TextBox 10">
            <a:extLst>
              <a:ext uri="{FF2B5EF4-FFF2-40B4-BE49-F238E27FC236}">
                <a16:creationId xmlns:a16="http://schemas.microsoft.com/office/drawing/2014/main" id="{3D659E4C-A3C7-899E-E22C-279E922F75A5}"/>
              </a:ext>
            </a:extLst>
          </p:cNvPr>
          <p:cNvSpPr txBox="1"/>
          <p:nvPr/>
        </p:nvSpPr>
        <p:spPr>
          <a:xfrm>
            <a:off x="6349142" y="912160"/>
            <a:ext cx="4950522" cy="461665"/>
          </a:xfrm>
          <a:prstGeom prst="rect">
            <a:avLst/>
          </a:prstGeom>
          <a:noFill/>
        </p:spPr>
        <p:txBody>
          <a:bodyPr wrap="none" rtlCol="0">
            <a:spAutoFit/>
          </a:bodyPr>
          <a:lstStyle/>
          <a:p>
            <a:pPr algn="l"/>
            <a:r>
              <a:rPr lang="en-US" sz="2400" b="1" i="1" dirty="0"/>
              <a:t>Gain-of-function: </a:t>
            </a:r>
            <a:r>
              <a:rPr lang="en-US" sz="2400" b="1" i="1" dirty="0" err="1"/>
              <a:t>ORFeome</a:t>
            </a:r>
            <a:r>
              <a:rPr lang="en-US" sz="2400" b="1" i="1" dirty="0"/>
              <a:t> screening</a:t>
            </a:r>
          </a:p>
        </p:txBody>
      </p:sp>
    </p:spTree>
    <p:extLst>
      <p:ext uri="{BB962C8B-B14F-4D97-AF65-F5344CB8AC3E}">
        <p14:creationId xmlns:p14="http://schemas.microsoft.com/office/powerpoint/2010/main" val="335683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85750" indent="-285750" algn="l">
          <a:buFont typeface="Arial" panose="020B0604020202020204" pitchFamily="34" charset="0"/>
          <a:buChar char="•"/>
          <a:defRPr sz="24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1699</TotalTime>
  <Words>2496</Words>
  <Application>Microsoft Office PowerPoint</Application>
  <PresentationFormat>Widescreen</PresentationFormat>
  <Paragraphs>264</Paragraphs>
  <Slides>53</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Aptos</vt:lpstr>
      <vt:lpstr>Arial</vt:lpstr>
      <vt:lpstr>Calibri</vt:lpstr>
      <vt:lpstr>Calibri Light</vt:lpstr>
      <vt:lpstr>Helvetica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Sherwood</dc:creator>
  <cp:lastModifiedBy>Richard Sherwood</cp:lastModifiedBy>
  <cp:revision>80</cp:revision>
  <dcterms:created xsi:type="dcterms:W3CDTF">2022-08-06T16:14:22Z</dcterms:created>
  <dcterms:modified xsi:type="dcterms:W3CDTF">2026-01-08T17:24:58Z</dcterms:modified>
</cp:coreProperties>
</file>